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6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2B971-788E-4FCE-A7B0-090F24CB9AB1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8A79B4-D2F3-4AA3-8E46-96802CF5A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8264" y="6453336"/>
            <a:ext cx="2143108" cy="35773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Anton </a:t>
            </a:r>
            <a:r>
              <a:rPr lang="en-US" sz="1600" dirty="0" err="1" smtClean="0"/>
              <a:t>Rodionov</a:t>
            </a:r>
            <a:endParaRPr lang="en-US" sz="16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85852" y="2714620"/>
            <a:ext cx="78581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14489"/>
            <a:ext cx="9144000" cy="128588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Design patterns</a:t>
            </a:r>
            <a:endParaRPr lang="ru-RU" sz="6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Прямая соединительная линия 128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187" name="Group 67"/>
          <p:cNvGrpSpPr>
            <a:grpSpLocks noChangeAspect="1"/>
          </p:cNvGrpSpPr>
          <p:nvPr/>
        </p:nvGrpSpPr>
        <p:grpSpPr bwMode="auto">
          <a:xfrm>
            <a:off x="214313" y="2000250"/>
            <a:ext cx="8783637" cy="2643188"/>
            <a:chOff x="135" y="1260"/>
            <a:chExt cx="5533" cy="1665"/>
          </a:xfrm>
        </p:grpSpPr>
        <p:sp>
          <p:nvSpPr>
            <p:cNvPr id="5186" name="AutoShape 66"/>
            <p:cNvSpPr>
              <a:spLocks noChangeAspect="1" noChangeArrowheads="1" noTextEdit="1"/>
            </p:cNvSpPr>
            <p:nvPr/>
          </p:nvSpPr>
          <p:spPr bwMode="auto">
            <a:xfrm>
              <a:off x="135" y="1260"/>
              <a:ext cx="5533" cy="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1415" y="1633"/>
              <a:ext cx="98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1415" y="1633"/>
              <a:ext cx="986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1421" y="1636"/>
              <a:ext cx="15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1497" y="1636"/>
              <a:ext cx="77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2" name="Rectangle 72"/>
            <p:cNvSpPr>
              <a:spLocks noChangeArrowheads="1"/>
            </p:cNvSpPr>
            <p:nvPr/>
          </p:nvSpPr>
          <p:spPr bwMode="auto">
            <a:xfrm>
              <a:off x="2156" y="1636"/>
              <a:ext cx="23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3" name="Rectangle 73"/>
            <p:cNvSpPr>
              <a:spLocks noChangeArrowheads="1"/>
            </p:cNvSpPr>
            <p:nvPr/>
          </p:nvSpPr>
          <p:spPr bwMode="auto">
            <a:xfrm>
              <a:off x="1415" y="1282"/>
              <a:ext cx="986" cy="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1415" y="1282"/>
              <a:ext cx="986" cy="35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1505" y="1286"/>
              <a:ext cx="936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1538" y="1456"/>
              <a:ext cx="85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IComponent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587" y="2602"/>
              <a:ext cx="985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98" name="Rectangle 78"/>
            <p:cNvSpPr>
              <a:spLocks noChangeArrowheads="1"/>
            </p:cNvSpPr>
            <p:nvPr/>
          </p:nvSpPr>
          <p:spPr bwMode="auto">
            <a:xfrm>
              <a:off x="587" y="2602"/>
              <a:ext cx="985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99" name="Rectangle 79"/>
            <p:cNvSpPr>
              <a:spLocks noChangeArrowheads="1"/>
            </p:cNvSpPr>
            <p:nvPr/>
          </p:nvSpPr>
          <p:spPr bwMode="auto">
            <a:xfrm>
              <a:off x="594" y="2609"/>
              <a:ext cx="15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670" y="2609"/>
              <a:ext cx="77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1329" y="2609"/>
              <a:ext cx="23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2" name="Rectangle 82"/>
            <p:cNvSpPr>
              <a:spLocks noChangeArrowheads="1"/>
            </p:cNvSpPr>
            <p:nvPr/>
          </p:nvSpPr>
          <p:spPr bwMode="auto">
            <a:xfrm>
              <a:off x="587" y="2458"/>
              <a:ext cx="985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587" y="2458"/>
              <a:ext cx="985" cy="144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587" y="2272"/>
              <a:ext cx="985" cy="1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587" y="2272"/>
              <a:ext cx="985" cy="186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745" y="2276"/>
              <a:ext cx="77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Component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7" name="Freeform 87"/>
            <p:cNvSpPr>
              <a:spLocks noEditPoints="1"/>
            </p:cNvSpPr>
            <p:nvPr/>
          </p:nvSpPr>
          <p:spPr bwMode="auto">
            <a:xfrm>
              <a:off x="3782" y="2492"/>
              <a:ext cx="1872" cy="419"/>
            </a:xfrm>
            <a:custGeom>
              <a:avLst/>
              <a:gdLst/>
              <a:ahLst/>
              <a:cxnLst>
                <a:cxn ang="0">
                  <a:pos x="1872" y="123"/>
                </a:cxn>
                <a:cxn ang="0">
                  <a:pos x="1772" y="0"/>
                </a:cxn>
                <a:cxn ang="0">
                  <a:pos x="1772" y="123"/>
                </a:cxn>
                <a:cxn ang="0">
                  <a:pos x="1872" y="123"/>
                </a:cxn>
                <a:cxn ang="0">
                  <a:pos x="0" y="419"/>
                </a:cxn>
                <a:cxn ang="0">
                  <a:pos x="1872" y="419"/>
                </a:cxn>
                <a:cxn ang="0">
                  <a:pos x="1872" y="123"/>
                </a:cxn>
                <a:cxn ang="0">
                  <a:pos x="1772" y="123"/>
                </a:cxn>
                <a:cxn ang="0">
                  <a:pos x="1772" y="0"/>
                </a:cxn>
                <a:cxn ang="0">
                  <a:pos x="0" y="0"/>
                </a:cxn>
                <a:cxn ang="0">
                  <a:pos x="0" y="419"/>
                </a:cxn>
              </a:cxnLst>
              <a:rect l="0" t="0" r="r" b="b"/>
              <a:pathLst>
                <a:path w="1872" h="419">
                  <a:moveTo>
                    <a:pt x="1872" y="123"/>
                  </a:moveTo>
                  <a:lnTo>
                    <a:pt x="1772" y="0"/>
                  </a:lnTo>
                  <a:lnTo>
                    <a:pt x="1772" y="123"/>
                  </a:lnTo>
                  <a:lnTo>
                    <a:pt x="1872" y="123"/>
                  </a:lnTo>
                  <a:close/>
                  <a:moveTo>
                    <a:pt x="0" y="419"/>
                  </a:moveTo>
                  <a:lnTo>
                    <a:pt x="1872" y="419"/>
                  </a:lnTo>
                  <a:lnTo>
                    <a:pt x="1872" y="123"/>
                  </a:lnTo>
                  <a:lnTo>
                    <a:pt x="1772" y="123"/>
                  </a:lnTo>
                  <a:lnTo>
                    <a:pt x="1772" y="0"/>
                  </a:lnTo>
                  <a:lnTo>
                    <a:pt x="0" y="0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8" name="Freeform 88"/>
            <p:cNvSpPr>
              <a:spLocks/>
            </p:cNvSpPr>
            <p:nvPr/>
          </p:nvSpPr>
          <p:spPr bwMode="auto">
            <a:xfrm>
              <a:off x="5554" y="2492"/>
              <a:ext cx="100" cy="123"/>
            </a:xfrm>
            <a:custGeom>
              <a:avLst/>
              <a:gdLst/>
              <a:ahLst/>
              <a:cxnLst>
                <a:cxn ang="0">
                  <a:pos x="100" y="123"/>
                </a:cxn>
                <a:cxn ang="0">
                  <a:pos x="0" y="0"/>
                </a:cxn>
                <a:cxn ang="0">
                  <a:pos x="0" y="123"/>
                </a:cxn>
                <a:cxn ang="0">
                  <a:pos x="100" y="123"/>
                </a:cxn>
              </a:cxnLst>
              <a:rect l="0" t="0" r="r" b="b"/>
              <a:pathLst>
                <a:path w="100" h="123">
                  <a:moveTo>
                    <a:pt x="100" y="123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00" y="123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09" name="Freeform 89"/>
            <p:cNvSpPr>
              <a:spLocks/>
            </p:cNvSpPr>
            <p:nvPr/>
          </p:nvSpPr>
          <p:spPr bwMode="auto">
            <a:xfrm>
              <a:off x="3782" y="2492"/>
              <a:ext cx="1872" cy="419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1872" y="419"/>
                </a:cxn>
                <a:cxn ang="0">
                  <a:pos x="1872" y="123"/>
                </a:cxn>
                <a:cxn ang="0">
                  <a:pos x="1772" y="123"/>
                </a:cxn>
                <a:cxn ang="0">
                  <a:pos x="1772" y="0"/>
                </a:cxn>
                <a:cxn ang="0">
                  <a:pos x="0" y="0"/>
                </a:cxn>
                <a:cxn ang="0">
                  <a:pos x="0" y="419"/>
                </a:cxn>
              </a:cxnLst>
              <a:rect l="0" t="0" r="r" b="b"/>
              <a:pathLst>
                <a:path w="1872" h="419">
                  <a:moveTo>
                    <a:pt x="0" y="419"/>
                  </a:moveTo>
                  <a:lnTo>
                    <a:pt x="1872" y="419"/>
                  </a:lnTo>
                  <a:lnTo>
                    <a:pt x="1872" y="123"/>
                  </a:lnTo>
                  <a:lnTo>
                    <a:pt x="1772" y="123"/>
                  </a:lnTo>
                  <a:lnTo>
                    <a:pt x="1772" y="0"/>
                  </a:lnTo>
                  <a:lnTo>
                    <a:pt x="0" y="0"/>
                  </a:lnTo>
                  <a:lnTo>
                    <a:pt x="0" y="419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0" name="Rectangle 90"/>
            <p:cNvSpPr>
              <a:spLocks noChangeArrowheads="1"/>
            </p:cNvSpPr>
            <p:nvPr/>
          </p:nvSpPr>
          <p:spPr bwMode="auto">
            <a:xfrm>
              <a:off x="3827" y="2532"/>
              <a:ext cx="1515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 </a:t>
              </a:r>
              <a:r>
                <a:rPr kumimoji="0" lang="ru-RU" sz="1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3827" y="2694"/>
              <a:ext cx="16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у каждого компонента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152" y="1622"/>
              <a:ext cx="631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4" name="Rectangle 94"/>
            <p:cNvSpPr>
              <a:spLocks noChangeArrowheads="1"/>
            </p:cNvSpPr>
            <p:nvPr/>
          </p:nvSpPr>
          <p:spPr bwMode="auto">
            <a:xfrm>
              <a:off x="152" y="1622"/>
              <a:ext cx="631" cy="144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5" name="Rectangle 95"/>
            <p:cNvSpPr>
              <a:spLocks noChangeArrowheads="1"/>
            </p:cNvSpPr>
            <p:nvPr/>
          </p:nvSpPr>
          <p:spPr bwMode="auto">
            <a:xfrm>
              <a:off x="152" y="1479"/>
              <a:ext cx="631" cy="1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6" name="Rectangle 96"/>
            <p:cNvSpPr>
              <a:spLocks noChangeArrowheads="1"/>
            </p:cNvSpPr>
            <p:nvPr/>
          </p:nvSpPr>
          <p:spPr bwMode="auto">
            <a:xfrm>
              <a:off x="152" y="1479"/>
              <a:ext cx="631" cy="14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7" name="Rectangle 97"/>
            <p:cNvSpPr>
              <a:spLocks noChangeArrowheads="1"/>
            </p:cNvSpPr>
            <p:nvPr/>
          </p:nvSpPr>
          <p:spPr bwMode="auto">
            <a:xfrm>
              <a:off x="152" y="1292"/>
              <a:ext cx="631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152" y="1292"/>
              <a:ext cx="631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19" name="Rectangle 99"/>
            <p:cNvSpPr>
              <a:spLocks noChangeArrowheads="1"/>
            </p:cNvSpPr>
            <p:nvPr/>
          </p:nvSpPr>
          <p:spPr bwMode="auto">
            <a:xfrm>
              <a:off x="244" y="1294"/>
              <a:ext cx="54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0" name="Rectangle 100"/>
            <p:cNvSpPr>
              <a:spLocks noChangeArrowheads="1"/>
            </p:cNvSpPr>
            <p:nvPr/>
          </p:nvSpPr>
          <p:spPr bwMode="auto">
            <a:xfrm>
              <a:off x="2198" y="2624"/>
              <a:ext cx="1426" cy="1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1" name="Rectangle 101"/>
            <p:cNvSpPr>
              <a:spLocks noChangeArrowheads="1"/>
            </p:cNvSpPr>
            <p:nvPr/>
          </p:nvSpPr>
          <p:spPr bwMode="auto">
            <a:xfrm>
              <a:off x="2198" y="2624"/>
              <a:ext cx="1426" cy="186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2" name="Rectangle 102"/>
            <p:cNvSpPr>
              <a:spLocks noChangeArrowheads="1"/>
            </p:cNvSpPr>
            <p:nvPr/>
          </p:nvSpPr>
          <p:spPr bwMode="auto">
            <a:xfrm>
              <a:off x="2207" y="2626"/>
              <a:ext cx="15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" name="Rectangle 103"/>
            <p:cNvSpPr>
              <a:spLocks noChangeArrowheads="1"/>
            </p:cNvSpPr>
            <p:nvPr/>
          </p:nvSpPr>
          <p:spPr bwMode="auto">
            <a:xfrm>
              <a:off x="2282" y="2626"/>
              <a:ext cx="77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2942" y="2626"/>
              <a:ext cx="23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2198" y="2437"/>
              <a:ext cx="142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6" name="Rectangle 106"/>
            <p:cNvSpPr>
              <a:spLocks noChangeArrowheads="1"/>
            </p:cNvSpPr>
            <p:nvPr/>
          </p:nvSpPr>
          <p:spPr bwMode="auto">
            <a:xfrm>
              <a:off x="2198" y="2437"/>
              <a:ext cx="1426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27" name="Rectangle 107"/>
            <p:cNvSpPr>
              <a:spLocks noChangeArrowheads="1"/>
            </p:cNvSpPr>
            <p:nvPr/>
          </p:nvSpPr>
          <p:spPr bwMode="auto">
            <a:xfrm>
              <a:off x="2207" y="2447"/>
              <a:ext cx="15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8" name="Rectangle 108"/>
            <p:cNvSpPr>
              <a:spLocks noChangeArrowheads="1"/>
            </p:cNvSpPr>
            <p:nvPr/>
          </p:nvSpPr>
          <p:spPr bwMode="auto">
            <a:xfrm>
              <a:off x="2282" y="2447"/>
              <a:ext cx="46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list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9" name="Rectangle 109"/>
            <p:cNvSpPr>
              <a:spLocks noChangeArrowheads="1"/>
            </p:cNvSpPr>
            <p:nvPr/>
          </p:nvSpPr>
          <p:spPr bwMode="auto">
            <a:xfrm>
              <a:off x="2649" y="2447"/>
              <a:ext cx="23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0" name="Rectangle 110"/>
            <p:cNvSpPr>
              <a:spLocks noChangeArrowheads="1"/>
            </p:cNvSpPr>
            <p:nvPr/>
          </p:nvSpPr>
          <p:spPr bwMode="auto">
            <a:xfrm>
              <a:off x="2800" y="2447"/>
              <a:ext cx="85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IComponent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1" name="Rectangle 111"/>
            <p:cNvSpPr>
              <a:spLocks noChangeArrowheads="1"/>
            </p:cNvSpPr>
            <p:nvPr/>
          </p:nvSpPr>
          <p:spPr bwMode="auto">
            <a:xfrm>
              <a:off x="2198" y="2250"/>
              <a:ext cx="142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2" name="Rectangle 112"/>
            <p:cNvSpPr>
              <a:spLocks noChangeArrowheads="1"/>
            </p:cNvSpPr>
            <p:nvPr/>
          </p:nvSpPr>
          <p:spPr bwMode="auto">
            <a:xfrm>
              <a:off x="2198" y="2250"/>
              <a:ext cx="1426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3" name="Rectangle 113"/>
            <p:cNvSpPr>
              <a:spLocks noChangeArrowheads="1"/>
            </p:cNvSpPr>
            <p:nvPr/>
          </p:nvSpPr>
          <p:spPr bwMode="auto">
            <a:xfrm>
              <a:off x="2582" y="2259"/>
              <a:ext cx="77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Composite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4" name="Freeform 114"/>
            <p:cNvSpPr>
              <a:spLocks/>
            </p:cNvSpPr>
            <p:nvPr/>
          </p:nvSpPr>
          <p:spPr bwMode="auto">
            <a:xfrm>
              <a:off x="783" y="1410"/>
              <a:ext cx="63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" y="0"/>
                </a:cxn>
                <a:cxn ang="0">
                  <a:pos x="118" y="6"/>
                </a:cxn>
                <a:cxn ang="0">
                  <a:pos x="632" y="6"/>
                </a:cxn>
              </a:cxnLst>
              <a:rect l="0" t="0" r="r" b="b"/>
              <a:pathLst>
                <a:path w="632" h="6">
                  <a:moveTo>
                    <a:pt x="0" y="0"/>
                  </a:moveTo>
                  <a:lnTo>
                    <a:pt x="118" y="0"/>
                  </a:lnTo>
                  <a:lnTo>
                    <a:pt x="118" y="6"/>
                  </a:lnTo>
                  <a:lnTo>
                    <a:pt x="632" y="6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5" name="Freeform 115"/>
            <p:cNvSpPr>
              <a:spLocks/>
            </p:cNvSpPr>
            <p:nvPr/>
          </p:nvSpPr>
          <p:spPr bwMode="auto">
            <a:xfrm>
              <a:off x="777" y="1372"/>
              <a:ext cx="126" cy="77"/>
            </a:xfrm>
            <a:custGeom>
              <a:avLst/>
              <a:gdLst/>
              <a:ahLst/>
              <a:cxnLst>
                <a:cxn ang="0">
                  <a:pos x="63" y="77"/>
                </a:cxn>
                <a:cxn ang="0">
                  <a:pos x="0" y="38"/>
                </a:cxn>
                <a:cxn ang="0">
                  <a:pos x="63" y="0"/>
                </a:cxn>
                <a:cxn ang="0">
                  <a:pos x="126" y="38"/>
                </a:cxn>
                <a:cxn ang="0">
                  <a:pos x="63" y="77"/>
                </a:cxn>
              </a:cxnLst>
              <a:rect l="0" t="0" r="r" b="b"/>
              <a:pathLst>
                <a:path w="126" h="77">
                  <a:moveTo>
                    <a:pt x="63" y="77"/>
                  </a:moveTo>
                  <a:lnTo>
                    <a:pt x="0" y="38"/>
                  </a:lnTo>
                  <a:lnTo>
                    <a:pt x="63" y="0"/>
                  </a:lnTo>
                  <a:lnTo>
                    <a:pt x="126" y="38"/>
                  </a:lnTo>
                  <a:lnTo>
                    <a:pt x="63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6" name="Freeform 116"/>
            <p:cNvSpPr>
              <a:spLocks/>
            </p:cNvSpPr>
            <p:nvPr/>
          </p:nvSpPr>
          <p:spPr bwMode="auto">
            <a:xfrm>
              <a:off x="775" y="1372"/>
              <a:ext cx="126" cy="77"/>
            </a:xfrm>
            <a:custGeom>
              <a:avLst/>
              <a:gdLst/>
              <a:ahLst/>
              <a:cxnLst>
                <a:cxn ang="0">
                  <a:pos x="63" y="77"/>
                </a:cxn>
                <a:cxn ang="0">
                  <a:pos x="0" y="38"/>
                </a:cxn>
                <a:cxn ang="0">
                  <a:pos x="63" y="0"/>
                </a:cxn>
                <a:cxn ang="0">
                  <a:pos x="126" y="38"/>
                </a:cxn>
                <a:cxn ang="0">
                  <a:pos x="63" y="77"/>
                </a:cxn>
              </a:cxnLst>
              <a:rect l="0" t="0" r="r" b="b"/>
              <a:pathLst>
                <a:path w="126" h="77">
                  <a:moveTo>
                    <a:pt x="63" y="77"/>
                  </a:moveTo>
                  <a:lnTo>
                    <a:pt x="0" y="38"/>
                  </a:lnTo>
                  <a:lnTo>
                    <a:pt x="63" y="0"/>
                  </a:lnTo>
                  <a:lnTo>
                    <a:pt x="126" y="38"/>
                  </a:lnTo>
                  <a:lnTo>
                    <a:pt x="63" y="77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7" name="Freeform 117"/>
            <p:cNvSpPr>
              <a:spLocks noEditPoints="1"/>
            </p:cNvSpPr>
            <p:nvPr/>
          </p:nvSpPr>
          <p:spPr bwMode="auto">
            <a:xfrm>
              <a:off x="1903" y="1918"/>
              <a:ext cx="1012" cy="33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76" y="316"/>
                </a:cxn>
                <a:cxn ang="0">
                  <a:pos x="316" y="316"/>
                </a:cxn>
                <a:cxn ang="0">
                  <a:pos x="324" y="324"/>
                </a:cxn>
                <a:cxn ang="0">
                  <a:pos x="316" y="332"/>
                </a:cxn>
                <a:cxn ang="0">
                  <a:pos x="76" y="332"/>
                </a:cxn>
                <a:cxn ang="0">
                  <a:pos x="68" y="324"/>
                </a:cxn>
                <a:cxn ang="0">
                  <a:pos x="76" y="316"/>
                </a:cxn>
                <a:cxn ang="0">
                  <a:pos x="460" y="316"/>
                </a:cxn>
                <a:cxn ang="0">
                  <a:pos x="700" y="316"/>
                </a:cxn>
                <a:cxn ang="0">
                  <a:pos x="708" y="324"/>
                </a:cxn>
                <a:cxn ang="0">
                  <a:pos x="700" y="332"/>
                </a:cxn>
                <a:cxn ang="0">
                  <a:pos x="460" y="332"/>
                </a:cxn>
                <a:cxn ang="0">
                  <a:pos x="452" y="324"/>
                </a:cxn>
                <a:cxn ang="0">
                  <a:pos x="460" y="316"/>
                </a:cxn>
                <a:cxn ang="0">
                  <a:pos x="844" y="316"/>
                </a:cxn>
                <a:cxn ang="0">
                  <a:pos x="1084" y="316"/>
                </a:cxn>
                <a:cxn ang="0">
                  <a:pos x="1092" y="324"/>
                </a:cxn>
                <a:cxn ang="0">
                  <a:pos x="1084" y="332"/>
                </a:cxn>
                <a:cxn ang="0">
                  <a:pos x="844" y="332"/>
                </a:cxn>
                <a:cxn ang="0">
                  <a:pos x="836" y="324"/>
                </a:cxn>
                <a:cxn ang="0">
                  <a:pos x="844" y="316"/>
                </a:cxn>
                <a:cxn ang="0">
                  <a:pos x="1228" y="316"/>
                </a:cxn>
                <a:cxn ang="0">
                  <a:pos x="1468" y="316"/>
                </a:cxn>
                <a:cxn ang="0">
                  <a:pos x="1476" y="324"/>
                </a:cxn>
                <a:cxn ang="0">
                  <a:pos x="1468" y="332"/>
                </a:cxn>
                <a:cxn ang="0">
                  <a:pos x="1228" y="332"/>
                </a:cxn>
                <a:cxn ang="0">
                  <a:pos x="1220" y="324"/>
                </a:cxn>
                <a:cxn ang="0">
                  <a:pos x="1228" y="316"/>
                </a:cxn>
                <a:cxn ang="0">
                  <a:pos x="1612" y="316"/>
                </a:cxn>
                <a:cxn ang="0">
                  <a:pos x="1852" y="316"/>
                </a:cxn>
                <a:cxn ang="0">
                  <a:pos x="1860" y="324"/>
                </a:cxn>
                <a:cxn ang="0">
                  <a:pos x="1852" y="332"/>
                </a:cxn>
                <a:cxn ang="0">
                  <a:pos x="1612" y="332"/>
                </a:cxn>
                <a:cxn ang="0">
                  <a:pos x="1604" y="324"/>
                </a:cxn>
                <a:cxn ang="0">
                  <a:pos x="1612" y="316"/>
                </a:cxn>
                <a:cxn ang="0">
                  <a:pos x="1939" y="389"/>
                </a:cxn>
                <a:cxn ang="0">
                  <a:pos x="1939" y="623"/>
                </a:cxn>
                <a:cxn ang="0">
                  <a:pos x="1931" y="631"/>
                </a:cxn>
                <a:cxn ang="0">
                  <a:pos x="1923" y="623"/>
                </a:cxn>
                <a:cxn ang="0">
                  <a:pos x="1923" y="389"/>
                </a:cxn>
                <a:cxn ang="0">
                  <a:pos x="1931" y="381"/>
                </a:cxn>
                <a:cxn ang="0">
                  <a:pos x="1939" y="389"/>
                </a:cxn>
              </a:cxnLst>
              <a:rect l="0" t="0" r="r" b="b"/>
              <a:pathLst>
                <a:path w="1939" h="631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76" y="316"/>
                  </a:moveTo>
                  <a:lnTo>
                    <a:pt x="316" y="316"/>
                  </a:lnTo>
                  <a:cubicBezTo>
                    <a:pt x="320" y="316"/>
                    <a:pt x="324" y="320"/>
                    <a:pt x="324" y="324"/>
                  </a:cubicBezTo>
                  <a:cubicBezTo>
                    <a:pt x="324" y="329"/>
                    <a:pt x="320" y="332"/>
                    <a:pt x="316" y="332"/>
                  </a:cubicBezTo>
                  <a:lnTo>
                    <a:pt x="76" y="332"/>
                  </a:lnTo>
                  <a:cubicBezTo>
                    <a:pt x="71" y="332"/>
                    <a:pt x="68" y="329"/>
                    <a:pt x="68" y="324"/>
                  </a:cubicBezTo>
                  <a:cubicBezTo>
                    <a:pt x="68" y="320"/>
                    <a:pt x="71" y="316"/>
                    <a:pt x="76" y="316"/>
                  </a:cubicBezTo>
                  <a:close/>
                  <a:moveTo>
                    <a:pt x="460" y="316"/>
                  </a:moveTo>
                  <a:lnTo>
                    <a:pt x="700" y="316"/>
                  </a:lnTo>
                  <a:cubicBezTo>
                    <a:pt x="704" y="316"/>
                    <a:pt x="708" y="320"/>
                    <a:pt x="708" y="324"/>
                  </a:cubicBezTo>
                  <a:cubicBezTo>
                    <a:pt x="708" y="329"/>
                    <a:pt x="704" y="332"/>
                    <a:pt x="700" y="332"/>
                  </a:cubicBezTo>
                  <a:lnTo>
                    <a:pt x="460" y="332"/>
                  </a:lnTo>
                  <a:cubicBezTo>
                    <a:pt x="455" y="332"/>
                    <a:pt x="452" y="329"/>
                    <a:pt x="452" y="324"/>
                  </a:cubicBezTo>
                  <a:cubicBezTo>
                    <a:pt x="452" y="320"/>
                    <a:pt x="455" y="316"/>
                    <a:pt x="460" y="316"/>
                  </a:cubicBezTo>
                  <a:close/>
                  <a:moveTo>
                    <a:pt x="844" y="316"/>
                  </a:moveTo>
                  <a:lnTo>
                    <a:pt x="1084" y="316"/>
                  </a:lnTo>
                  <a:cubicBezTo>
                    <a:pt x="1088" y="316"/>
                    <a:pt x="1092" y="320"/>
                    <a:pt x="1092" y="324"/>
                  </a:cubicBezTo>
                  <a:cubicBezTo>
                    <a:pt x="1092" y="329"/>
                    <a:pt x="1088" y="332"/>
                    <a:pt x="1084" y="332"/>
                  </a:cubicBezTo>
                  <a:lnTo>
                    <a:pt x="844" y="332"/>
                  </a:lnTo>
                  <a:cubicBezTo>
                    <a:pt x="839" y="332"/>
                    <a:pt x="836" y="329"/>
                    <a:pt x="836" y="324"/>
                  </a:cubicBezTo>
                  <a:cubicBezTo>
                    <a:pt x="836" y="320"/>
                    <a:pt x="839" y="316"/>
                    <a:pt x="844" y="316"/>
                  </a:cubicBezTo>
                  <a:close/>
                  <a:moveTo>
                    <a:pt x="1228" y="316"/>
                  </a:moveTo>
                  <a:lnTo>
                    <a:pt x="1468" y="316"/>
                  </a:lnTo>
                  <a:cubicBezTo>
                    <a:pt x="1472" y="316"/>
                    <a:pt x="1476" y="320"/>
                    <a:pt x="1476" y="324"/>
                  </a:cubicBezTo>
                  <a:cubicBezTo>
                    <a:pt x="1476" y="329"/>
                    <a:pt x="1472" y="332"/>
                    <a:pt x="1468" y="332"/>
                  </a:cubicBezTo>
                  <a:lnTo>
                    <a:pt x="1228" y="332"/>
                  </a:lnTo>
                  <a:cubicBezTo>
                    <a:pt x="1223" y="332"/>
                    <a:pt x="1220" y="329"/>
                    <a:pt x="1220" y="324"/>
                  </a:cubicBezTo>
                  <a:cubicBezTo>
                    <a:pt x="1220" y="320"/>
                    <a:pt x="1223" y="316"/>
                    <a:pt x="1228" y="316"/>
                  </a:cubicBezTo>
                  <a:close/>
                  <a:moveTo>
                    <a:pt x="1612" y="316"/>
                  </a:moveTo>
                  <a:lnTo>
                    <a:pt x="1852" y="316"/>
                  </a:lnTo>
                  <a:cubicBezTo>
                    <a:pt x="1856" y="316"/>
                    <a:pt x="1860" y="320"/>
                    <a:pt x="1860" y="324"/>
                  </a:cubicBezTo>
                  <a:cubicBezTo>
                    <a:pt x="1860" y="329"/>
                    <a:pt x="1856" y="332"/>
                    <a:pt x="1852" y="332"/>
                  </a:cubicBezTo>
                  <a:lnTo>
                    <a:pt x="1612" y="332"/>
                  </a:lnTo>
                  <a:cubicBezTo>
                    <a:pt x="1607" y="332"/>
                    <a:pt x="1604" y="329"/>
                    <a:pt x="1604" y="324"/>
                  </a:cubicBezTo>
                  <a:cubicBezTo>
                    <a:pt x="1604" y="320"/>
                    <a:pt x="1607" y="316"/>
                    <a:pt x="1612" y="316"/>
                  </a:cubicBezTo>
                  <a:close/>
                  <a:moveTo>
                    <a:pt x="1939" y="389"/>
                  </a:moveTo>
                  <a:lnTo>
                    <a:pt x="1939" y="623"/>
                  </a:lnTo>
                  <a:cubicBezTo>
                    <a:pt x="1939" y="627"/>
                    <a:pt x="1935" y="631"/>
                    <a:pt x="1931" y="631"/>
                  </a:cubicBezTo>
                  <a:cubicBezTo>
                    <a:pt x="1926" y="631"/>
                    <a:pt x="1923" y="627"/>
                    <a:pt x="1923" y="623"/>
                  </a:cubicBezTo>
                  <a:lnTo>
                    <a:pt x="1923" y="389"/>
                  </a:lnTo>
                  <a:cubicBezTo>
                    <a:pt x="1923" y="385"/>
                    <a:pt x="1926" y="381"/>
                    <a:pt x="1931" y="381"/>
                  </a:cubicBezTo>
                  <a:cubicBezTo>
                    <a:pt x="1935" y="381"/>
                    <a:pt x="1939" y="385"/>
                    <a:pt x="1939" y="389"/>
                  </a:cubicBezTo>
                  <a:close/>
                </a:path>
              </a:pathLst>
            </a:custGeom>
            <a:solidFill>
              <a:schemeClr val="tx1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8" name="Freeform 118"/>
            <p:cNvSpPr>
              <a:spLocks/>
            </p:cNvSpPr>
            <p:nvPr/>
          </p:nvSpPr>
          <p:spPr bwMode="auto">
            <a:xfrm>
              <a:off x="1845" y="1820"/>
              <a:ext cx="125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25" y="102"/>
                </a:cxn>
                <a:cxn ang="0">
                  <a:pos x="62" y="0"/>
                </a:cxn>
                <a:cxn ang="0">
                  <a:pos x="0" y="102"/>
                </a:cxn>
              </a:cxnLst>
              <a:rect l="0" t="0" r="r" b="b"/>
              <a:pathLst>
                <a:path w="125" h="102">
                  <a:moveTo>
                    <a:pt x="0" y="102"/>
                  </a:moveTo>
                  <a:lnTo>
                    <a:pt x="125" y="102"/>
                  </a:lnTo>
                  <a:lnTo>
                    <a:pt x="62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39" name="Freeform 119"/>
            <p:cNvSpPr>
              <a:spLocks/>
            </p:cNvSpPr>
            <p:nvPr/>
          </p:nvSpPr>
          <p:spPr bwMode="auto">
            <a:xfrm>
              <a:off x="1845" y="1820"/>
              <a:ext cx="125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25" y="102"/>
                </a:cxn>
                <a:cxn ang="0">
                  <a:pos x="62" y="0"/>
                </a:cxn>
                <a:cxn ang="0">
                  <a:pos x="0" y="102"/>
                </a:cxn>
              </a:cxnLst>
              <a:rect l="0" t="0" r="r" b="b"/>
              <a:pathLst>
                <a:path w="125" h="102">
                  <a:moveTo>
                    <a:pt x="0" y="102"/>
                  </a:moveTo>
                  <a:lnTo>
                    <a:pt x="125" y="102"/>
                  </a:lnTo>
                  <a:lnTo>
                    <a:pt x="62" y="0"/>
                  </a:lnTo>
                  <a:lnTo>
                    <a:pt x="0" y="102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40" name="Freeform 120"/>
            <p:cNvSpPr>
              <a:spLocks noEditPoints="1"/>
            </p:cNvSpPr>
            <p:nvPr/>
          </p:nvSpPr>
          <p:spPr bwMode="auto">
            <a:xfrm>
              <a:off x="1322" y="2089"/>
              <a:ext cx="560" cy="187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0" y="103"/>
                </a:cxn>
                <a:cxn ang="0">
                  <a:pos x="8" y="95"/>
                </a:cxn>
                <a:cxn ang="0">
                  <a:pos x="16" y="103"/>
                </a:cxn>
                <a:cxn ang="0">
                  <a:pos x="16" y="343"/>
                </a:cxn>
                <a:cxn ang="0">
                  <a:pos x="8" y="351"/>
                </a:cxn>
                <a:cxn ang="0">
                  <a:pos x="0" y="343"/>
                </a:cxn>
                <a:cxn ang="0">
                  <a:pos x="57" y="0"/>
                </a:cxn>
                <a:cxn ang="0">
                  <a:pos x="297" y="0"/>
                </a:cxn>
                <a:cxn ang="0">
                  <a:pos x="305" y="8"/>
                </a:cxn>
                <a:cxn ang="0">
                  <a:pos x="297" y="16"/>
                </a:cxn>
                <a:cxn ang="0">
                  <a:pos x="57" y="16"/>
                </a:cxn>
                <a:cxn ang="0">
                  <a:pos x="49" y="8"/>
                </a:cxn>
                <a:cxn ang="0">
                  <a:pos x="57" y="0"/>
                </a:cxn>
                <a:cxn ang="0">
                  <a:pos x="441" y="0"/>
                </a:cxn>
                <a:cxn ang="0">
                  <a:pos x="681" y="0"/>
                </a:cxn>
                <a:cxn ang="0">
                  <a:pos x="689" y="8"/>
                </a:cxn>
                <a:cxn ang="0">
                  <a:pos x="681" y="16"/>
                </a:cxn>
                <a:cxn ang="0">
                  <a:pos x="441" y="16"/>
                </a:cxn>
                <a:cxn ang="0">
                  <a:pos x="433" y="8"/>
                </a:cxn>
                <a:cxn ang="0">
                  <a:pos x="441" y="0"/>
                </a:cxn>
                <a:cxn ang="0">
                  <a:pos x="825" y="0"/>
                </a:cxn>
                <a:cxn ang="0">
                  <a:pos x="1065" y="0"/>
                </a:cxn>
                <a:cxn ang="0">
                  <a:pos x="1073" y="8"/>
                </a:cxn>
                <a:cxn ang="0">
                  <a:pos x="1065" y="16"/>
                </a:cxn>
                <a:cxn ang="0">
                  <a:pos x="825" y="16"/>
                </a:cxn>
                <a:cxn ang="0">
                  <a:pos x="817" y="8"/>
                </a:cxn>
                <a:cxn ang="0">
                  <a:pos x="825" y="0"/>
                </a:cxn>
              </a:cxnLst>
              <a:rect l="0" t="0" r="r" b="b"/>
              <a:pathLst>
                <a:path w="1073" h="351">
                  <a:moveTo>
                    <a:pt x="0" y="343"/>
                  </a:moveTo>
                  <a:lnTo>
                    <a:pt x="0" y="103"/>
                  </a:lnTo>
                  <a:cubicBezTo>
                    <a:pt x="0" y="99"/>
                    <a:pt x="4" y="95"/>
                    <a:pt x="8" y="95"/>
                  </a:cubicBezTo>
                  <a:cubicBezTo>
                    <a:pt x="13" y="95"/>
                    <a:pt x="16" y="99"/>
                    <a:pt x="16" y="103"/>
                  </a:cubicBezTo>
                  <a:lnTo>
                    <a:pt x="16" y="343"/>
                  </a:lnTo>
                  <a:cubicBezTo>
                    <a:pt x="16" y="347"/>
                    <a:pt x="13" y="351"/>
                    <a:pt x="8" y="351"/>
                  </a:cubicBezTo>
                  <a:cubicBezTo>
                    <a:pt x="4" y="351"/>
                    <a:pt x="0" y="347"/>
                    <a:pt x="0" y="343"/>
                  </a:cubicBezTo>
                  <a:close/>
                  <a:moveTo>
                    <a:pt x="57" y="0"/>
                  </a:moveTo>
                  <a:lnTo>
                    <a:pt x="297" y="0"/>
                  </a:lnTo>
                  <a:cubicBezTo>
                    <a:pt x="302" y="0"/>
                    <a:pt x="305" y="4"/>
                    <a:pt x="305" y="8"/>
                  </a:cubicBezTo>
                  <a:cubicBezTo>
                    <a:pt x="305" y="12"/>
                    <a:pt x="302" y="16"/>
                    <a:pt x="297" y="16"/>
                  </a:cubicBezTo>
                  <a:lnTo>
                    <a:pt x="57" y="16"/>
                  </a:lnTo>
                  <a:cubicBezTo>
                    <a:pt x="53" y="16"/>
                    <a:pt x="49" y="12"/>
                    <a:pt x="49" y="8"/>
                  </a:cubicBezTo>
                  <a:cubicBezTo>
                    <a:pt x="49" y="4"/>
                    <a:pt x="53" y="0"/>
                    <a:pt x="57" y="0"/>
                  </a:cubicBezTo>
                  <a:close/>
                  <a:moveTo>
                    <a:pt x="441" y="0"/>
                  </a:moveTo>
                  <a:lnTo>
                    <a:pt x="681" y="0"/>
                  </a:lnTo>
                  <a:cubicBezTo>
                    <a:pt x="686" y="0"/>
                    <a:pt x="689" y="4"/>
                    <a:pt x="689" y="8"/>
                  </a:cubicBezTo>
                  <a:cubicBezTo>
                    <a:pt x="689" y="12"/>
                    <a:pt x="686" y="16"/>
                    <a:pt x="681" y="16"/>
                  </a:cubicBezTo>
                  <a:lnTo>
                    <a:pt x="441" y="16"/>
                  </a:lnTo>
                  <a:cubicBezTo>
                    <a:pt x="437" y="16"/>
                    <a:pt x="433" y="12"/>
                    <a:pt x="433" y="8"/>
                  </a:cubicBezTo>
                  <a:cubicBezTo>
                    <a:pt x="433" y="4"/>
                    <a:pt x="437" y="0"/>
                    <a:pt x="441" y="0"/>
                  </a:cubicBezTo>
                  <a:close/>
                  <a:moveTo>
                    <a:pt x="825" y="0"/>
                  </a:moveTo>
                  <a:lnTo>
                    <a:pt x="1065" y="0"/>
                  </a:lnTo>
                  <a:cubicBezTo>
                    <a:pt x="1070" y="0"/>
                    <a:pt x="1073" y="4"/>
                    <a:pt x="1073" y="8"/>
                  </a:cubicBezTo>
                  <a:cubicBezTo>
                    <a:pt x="1073" y="12"/>
                    <a:pt x="1070" y="16"/>
                    <a:pt x="1065" y="16"/>
                  </a:cubicBezTo>
                  <a:lnTo>
                    <a:pt x="825" y="16"/>
                  </a:lnTo>
                  <a:cubicBezTo>
                    <a:pt x="821" y="16"/>
                    <a:pt x="817" y="12"/>
                    <a:pt x="817" y="8"/>
                  </a:cubicBezTo>
                  <a:cubicBezTo>
                    <a:pt x="817" y="4"/>
                    <a:pt x="821" y="0"/>
                    <a:pt x="825" y="0"/>
                  </a:cubicBezTo>
                  <a:close/>
                </a:path>
              </a:pathLst>
            </a:custGeom>
            <a:solidFill>
              <a:schemeClr val="tx1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41" name="Rectangle 121"/>
            <p:cNvSpPr>
              <a:spLocks noChangeArrowheads="1"/>
            </p:cNvSpPr>
            <p:nvPr/>
          </p:nvSpPr>
          <p:spPr bwMode="auto">
            <a:xfrm>
              <a:off x="2014" y="231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242" name="Rectangle 122"/>
            <p:cNvSpPr>
              <a:spLocks noChangeArrowheads="1"/>
            </p:cNvSpPr>
            <p:nvPr/>
          </p:nvSpPr>
          <p:spPr bwMode="auto">
            <a:xfrm>
              <a:off x="1634" y="2326"/>
              <a:ext cx="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5243" name="Line 123"/>
            <p:cNvSpPr>
              <a:spLocks noChangeShapeType="1"/>
            </p:cNvSpPr>
            <p:nvPr/>
          </p:nvSpPr>
          <p:spPr bwMode="auto">
            <a:xfrm flipH="1">
              <a:off x="1572" y="2530"/>
              <a:ext cx="500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44" name="Freeform 124"/>
            <p:cNvSpPr>
              <a:spLocks/>
            </p:cNvSpPr>
            <p:nvPr/>
          </p:nvSpPr>
          <p:spPr bwMode="auto">
            <a:xfrm>
              <a:off x="2072" y="2492"/>
              <a:ext cx="126" cy="77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6" y="38"/>
                </a:cxn>
                <a:cxn ang="0">
                  <a:pos x="63" y="77"/>
                </a:cxn>
                <a:cxn ang="0">
                  <a:pos x="0" y="38"/>
                </a:cxn>
                <a:cxn ang="0">
                  <a:pos x="63" y="0"/>
                </a:cxn>
              </a:cxnLst>
              <a:rect l="0" t="0" r="r" b="b"/>
              <a:pathLst>
                <a:path w="126" h="77">
                  <a:moveTo>
                    <a:pt x="63" y="0"/>
                  </a:moveTo>
                  <a:lnTo>
                    <a:pt x="126" y="38"/>
                  </a:lnTo>
                  <a:lnTo>
                    <a:pt x="63" y="77"/>
                  </a:lnTo>
                  <a:lnTo>
                    <a:pt x="0" y="3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45" name="Freeform 125"/>
            <p:cNvSpPr>
              <a:spLocks/>
            </p:cNvSpPr>
            <p:nvPr/>
          </p:nvSpPr>
          <p:spPr bwMode="auto">
            <a:xfrm>
              <a:off x="2072" y="2492"/>
              <a:ext cx="126" cy="77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6" y="38"/>
                </a:cxn>
                <a:cxn ang="0">
                  <a:pos x="63" y="77"/>
                </a:cxn>
                <a:cxn ang="0">
                  <a:pos x="0" y="38"/>
                </a:cxn>
                <a:cxn ang="0">
                  <a:pos x="63" y="0"/>
                </a:cxn>
              </a:cxnLst>
              <a:rect l="0" t="0" r="r" b="b"/>
              <a:pathLst>
                <a:path w="126" h="77">
                  <a:moveTo>
                    <a:pt x="63" y="0"/>
                  </a:moveTo>
                  <a:lnTo>
                    <a:pt x="126" y="38"/>
                  </a:lnTo>
                  <a:lnTo>
                    <a:pt x="63" y="77"/>
                  </a:lnTo>
                  <a:lnTo>
                    <a:pt x="0" y="38"/>
                  </a:lnTo>
                  <a:lnTo>
                    <a:pt x="63" y="0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46" name="Freeform 126"/>
            <p:cNvSpPr>
              <a:spLocks noEditPoints="1"/>
            </p:cNvSpPr>
            <p:nvPr/>
          </p:nvSpPr>
          <p:spPr bwMode="auto">
            <a:xfrm>
              <a:off x="3226" y="2730"/>
              <a:ext cx="560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66" y="0"/>
                </a:cxn>
                <a:cxn ang="0">
                  <a:pos x="1074" y="8"/>
                </a:cxn>
                <a:cxn ang="0">
                  <a:pos x="106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74" h="16">
                  <a:moveTo>
                    <a:pt x="8" y="0"/>
                  </a:moveTo>
                  <a:lnTo>
                    <a:pt x="120" y="0"/>
                  </a:lnTo>
                  <a:cubicBezTo>
                    <a:pt x="125" y="0"/>
                    <a:pt x="128" y="3"/>
                    <a:pt x="128" y="8"/>
                  </a:cubicBezTo>
                  <a:cubicBezTo>
                    <a:pt x="128" y="12"/>
                    <a:pt x="125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7" y="0"/>
                    <a:pt x="320" y="3"/>
                    <a:pt x="320" y="8"/>
                  </a:cubicBezTo>
                  <a:cubicBezTo>
                    <a:pt x="320" y="12"/>
                    <a:pt x="317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3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9" y="0"/>
                    <a:pt x="512" y="3"/>
                    <a:pt x="512" y="8"/>
                  </a:cubicBezTo>
                  <a:cubicBezTo>
                    <a:pt x="512" y="12"/>
                    <a:pt x="509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3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1" y="0"/>
                    <a:pt x="704" y="3"/>
                    <a:pt x="704" y="8"/>
                  </a:cubicBezTo>
                  <a:cubicBezTo>
                    <a:pt x="704" y="12"/>
                    <a:pt x="701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3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3" y="0"/>
                    <a:pt x="896" y="3"/>
                    <a:pt x="896" y="8"/>
                  </a:cubicBezTo>
                  <a:cubicBezTo>
                    <a:pt x="896" y="12"/>
                    <a:pt x="893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3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66" y="0"/>
                  </a:lnTo>
                  <a:cubicBezTo>
                    <a:pt x="1071" y="0"/>
                    <a:pt x="1074" y="3"/>
                    <a:pt x="1074" y="8"/>
                  </a:cubicBezTo>
                  <a:cubicBezTo>
                    <a:pt x="1074" y="12"/>
                    <a:pt x="1071" y="16"/>
                    <a:pt x="1066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3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2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Composite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8214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Адаптер – паттерн, структурирующий классы и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79977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Преобразует интерфейс одного класса в интерфейс </a:t>
            </a:r>
          </a:p>
          <a:p>
            <a:r>
              <a:rPr lang="ru-RU" sz="2200" dirty="0" smtClean="0"/>
              <a:t>другого, который ожидают клиенты. Адаптер </a:t>
            </a:r>
            <a:r>
              <a:rPr lang="ru-RU" sz="2200" dirty="0" err="1" smtClean="0"/>
              <a:t>обеспе</a:t>
            </a:r>
            <a:r>
              <a:rPr lang="ru-RU" sz="2200" dirty="0" smtClean="0"/>
              <a:t>-</a:t>
            </a:r>
          </a:p>
          <a:p>
            <a:r>
              <a:rPr lang="ru-RU" sz="2200" dirty="0" err="1" smtClean="0"/>
              <a:t>чивает</a:t>
            </a:r>
            <a:r>
              <a:rPr lang="ru-RU" sz="2200" dirty="0" smtClean="0"/>
              <a:t> совместную работу классов с несовместимыми </a:t>
            </a:r>
          </a:p>
          <a:p>
            <a:r>
              <a:rPr lang="ru-RU" sz="2200" dirty="0" smtClean="0"/>
              <a:t>интерфейсами, которая без него была бы невозможна.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Adapter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Прямая соединительная линия 118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6206" name="Group 62"/>
          <p:cNvGrpSpPr>
            <a:grpSpLocks noChangeAspect="1"/>
          </p:cNvGrpSpPr>
          <p:nvPr/>
        </p:nvGrpSpPr>
        <p:grpSpPr bwMode="auto">
          <a:xfrm>
            <a:off x="285720" y="1714488"/>
            <a:ext cx="8555038" cy="3141662"/>
            <a:chOff x="247" y="973"/>
            <a:chExt cx="5389" cy="1979"/>
          </a:xfrm>
        </p:grpSpPr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1953" y="1426"/>
              <a:ext cx="1198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1953" y="1426"/>
              <a:ext cx="1198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1969" y="1430"/>
              <a:ext cx="19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0" name="Rectangle 66"/>
            <p:cNvSpPr>
              <a:spLocks noChangeArrowheads="1"/>
            </p:cNvSpPr>
            <p:nvPr/>
          </p:nvSpPr>
          <p:spPr bwMode="auto">
            <a:xfrm>
              <a:off x="2068" y="1430"/>
              <a:ext cx="7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Request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1" name="Rectangle 67"/>
            <p:cNvSpPr>
              <a:spLocks noChangeArrowheads="1"/>
            </p:cNvSpPr>
            <p:nvPr/>
          </p:nvSpPr>
          <p:spPr bwMode="auto">
            <a:xfrm>
              <a:off x="2737" y="1430"/>
              <a:ext cx="29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2" name="Rectangle 68"/>
            <p:cNvSpPr>
              <a:spLocks noChangeArrowheads="1"/>
            </p:cNvSpPr>
            <p:nvPr/>
          </p:nvSpPr>
          <p:spPr bwMode="auto">
            <a:xfrm>
              <a:off x="1953" y="973"/>
              <a:ext cx="1198" cy="4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3" name="Rectangle 69"/>
            <p:cNvSpPr>
              <a:spLocks noChangeArrowheads="1"/>
            </p:cNvSpPr>
            <p:nvPr/>
          </p:nvSpPr>
          <p:spPr bwMode="auto">
            <a:xfrm>
              <a:off x="1953" y="973"/>
              <a:ext cx="1198" cy="453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2024" y="978"/>
              <a:ext cx="115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</a:t>
              </a:r>
              <a:r>
                <a:rPr kumimoji="0" lang="ru-RU" sz="2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interface</a:t>
              </a: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2210" y="1199"/>
              <a:ext cx="7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ITarget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6" name="Freeform 72"/>
            <p:cNvSpPr>
              <a:spLocks noEditPoints="1"/>
            </p:cNvSpPr>
            <p:nvPr/>
          </p:nvSpPr>
          <p:spPr bwMode="auto">
            <a:xfrm>
              <a:off x="677" y="2411"/>
              <a:ext cx="2265" cy="541"/>
            </a:xfrm>
            <a:custGeom>
              <a:avLst/>
              <a:gdLst/>
              <a:ahLst/>
              <a:cxnLst>
                <a:cxn ang="0">
                  <a:pos x="2265" y="159"/>
                </a:cxn>
                <a:cxn ang="0">
                  <a:pos x="2133" y="0"/>
                </a:cxn>
                <a:cxn ang="0">
                  <a:pos x="2133" y="159"/>
                </a:cxn>
                <a:cxn ang="0">
                  <a:pos x="2265" y="159"/>
                </a:cxn>
                <a:cxn ang="0">
                  <a:pos x="0" y="541"/>
                </a:cxn>
                <a:cxn ang="0">
                  <a:pos x="2265" y="541"/>
                </a:cxn>
                <a:cxn ang="0">
                  <a:pos x="2265" y="159"/>
                </a:cxn>
                <a:cxn ang="0">
                  <a:pos x="2133" y="159"/>
                </a:cxn>
                <a:cxn ang="0">
                  <a:pos x="2133" y="0"/>
                </a:cxn>
                <a:cxn ang="0">
                  <a:pos x="0" y="0"/>
                </a:cxn>
                <a:cxn ang="0">
                  <a:pos x="0" y="541"/>
                </a:cxn>
              </a:cxnLst>
              <a:rect l="0" t="0" r="r" b="b"/>
              <a:pathLst>
                <a:path w="2265" h="541">
                  <a:moveTo>
                    <a:pt x="2265" y="159"/>
                  </a:moveTo>
                  <a:lnTo>
                    <a:pt x="2133" y="0"/>
                  </a:lnTo>
                  <a:lnTo>
                    <a:pt x="2133" y="159"/>
                  </a:lnTo>
                  <a:lnTo>
                    <a:pt x="2265" y="159"/>
                  </a:lnTo>
                  <a:close/>
                  <a:moveTo>
                    <a:pt x="0" y="541"/>
                  </a:moveTo>
                  <a:lnTo>
                    <a:pt x="2265" y="541"/>
                  </a:lnTo>
                  <a:lnTo>
                    <a:pt x="2265" y="159"/>
                  </a:lnTo>
                  <a:lnTo>
                    <a:pt x="2133" y="159"/>
                  </a:lnTo>
                  <a:lnTo>
                    <a:pt x="2133" y="0"/>
                  </a:lnTo>
                  <a:lnTo>
                    <a:pt x="0" y="0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2810" y="2411"/>
              <a:ext cx="132" cy="159"/>
            </a:xfrm>
            <a:custGeom>
              <a:avLst/>
              <a:gdLst/>
              <a:ahLst/>
              <a:cxnLst>
                <a:cxn ang="0">
                  <a:pos x="132" y="159"/>
                </a:cxn>
                <a:cxn ang="0">
                  <a:pos x="0" y="0"/>
                </a:cxn>
                <a:cxn ang="0">
                  <a:pos x="0" y="159"/>
                </a:cxn>
                <a:cxn ang="0">
                  <a:pos x="132" y="159"/>
                </a:cxn>
              </a:cxnLst>
              <a:rect l="0" t="0" r="r" b="b"/>
              <a:pathLst>
                <a:path w="132" h="159">
                  <a:moveTo>
                    <a:pt x="132" y="159"/>
                  </a:moveTo>
                  <a:lnTo>
                    <a:pt x="0" y="0"/>
                  </a:lnTo>
                  <a:lnTo>
                    <a:pt x="0" y="159"/>
                  </a:lnTo>
                  <a:lnTo>
                    <a:pt x="132" y="159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677" y="2411"/>
              <a:ext cx="2265" cy="54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2265" y="541"/>
                </a:cxn>
                <a:cxn ang="0">
                  <a:pos x="2265" y="159"/>
                </a:cxn>
                <a:cxn ang="0">
                  <a:pos x="2133" y="159"/>
                </a:cxn>
                <a:cxn ang="0">
                  <a:pos x="2133" y="0"/>
                </a:cxn>
                <a:cxn ang="0">
                  <a:pos x="0" y="0"/>
                </a:cxn>
                <a:cxn ang="0">
                  <a:pos x="0" y="541"/>
                </a:cxn>
              </a:cxnLst>
              <a:rect l="0" t="0" r="r" b="b"/>
              <a:pathLst>
                <a:path w="2265" h="541">
                  <a:moveTo>
                    <a:pt x="0" y="541"/>
                  </a:moveTo>
                  <a:lnTo>
                    <a:pt x="2265" y="541"/>
                  </a:lnTo>
                  <a:lnTo>
                    <a:pt x="2265" y="159"/>
                  </a:lnTo>
                  <a:lnTo>
                    <a:pt x="2133" y="159"/>
                  </a:lnTo>
                  <a:lnTo>
                    <a:pt x="2133" y="0"/>
                  </a:lnTo>
                  <a:lnTo>
                    <a:pt x="0" y="0"/>
                  </a:lnTo>
                  <a:lnTo>
                    <a:pt x="0" y="541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730" y="2466"/>
              <a:ext cx="7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Request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1409" y="2466"/>
              <a:ext cx="38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1695" y="2466"/>
              <a:ext cx="86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2" name="Rectangle 78"/>
            <p:cNvSpPr>
              <a:spLocks noChangeArrowheads="1"/>
            </p:cNvSpPr>
            <p:nvPr/>
          </p:nvSpPr>
          <p:spPr bwMode="auto">
            <a:xfrm>
              <a:off x="730" y="2675"/>
              <a:ext cx="153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SpecificRequest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3" name="Rectangle 79"/>
            <p:cNvSpPr>
              <a:spLocks noChangeArrowheads="1"/>
            </p:cNvSpPr>
            <p:nvPr/>
          </p:nvSpPr>
          <p:spPr bwMode="auto">
            <a:xfrm>
              <a:off x="2177" y="2675"/>
              <a:ext cx="29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247" y="1413"/>
              <a:ext cx="829" cy="1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5" name="Rectangle 81"/>
            <p:cNvSpPr>
              <a:spLocks noChangeArrowheads="1"/>
            </p:cNvSpPr>
            <p:nvPr/>
          </p:nvSpPr>
          <p:spPr bwMode="auto">
            <a:xfrm>
              <a:off x="247" y="1413"/>
              <a:ext cx="829" cy="18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6" name="Rectangle 82"/>
            <p:cNvSpPr>
              <a:spLocks noChangeArrowheads="1"/>
            </p:cNvSpPr>
            <p:nvPr/>
          </p:nvSpPr>
          <p:spPr bwMode="auto">
            <a:xfrm>
              <a:off x="247" y="1227"/>
              <a:ext cx="829" cy="1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7" name="Rectangle 83"/>
            <p:cNvSpPr>
              <a:spLocks noChangeArrowheads="1"/>
            </p:cNvSpPr>
            <p:nvPr/>
          </p:nvSpPr>
          <p:spPr bwMode="auto">
            <a:xfrm>
              <a:off x="247" y="1227"/>
              <a:ext cx="829" cy="18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8" name="Rectangle 84"/>
            <p:cNvSpPr>
              <a:spLocks noChangeArrowheads="1"/>
            </p:cNvSpPr>
            <p:nvPr/>
          </p:nvSpPr>
          <p:spPr bwMode="auto">
            <a:xfrm>
              <a:off x="247" y="986"/>
              <a:ext cx="829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29" name="Rectangle 85"/>
            <p:cNvSpPr>
              <a:spLocks noChangeArrowheads="1"/>
            </p:cNvSpPr>
            <p:nvPr/>
          </p:nvSpPr>
          <p:spPr bwMode="auto">
            <a:xfrm>
              <a:off x="247" y="986"/>
              <a:ext cx="829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0" name="Rectangle 86"/>
            <p:cNvSpPr>
              <a:spLocks noChangeArrowheads="1"/>
            </p:cNvSpPr>
            <p:nvPr/>
          </p:nvSpPr>
          <p:spPr bwMode="auto">
            <a:xfrm>
              <a:off x="368" y="989"/>
              <a:ext cx="680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1" name="Rectangle 87"/>
            <p:cNvSpPr>
              <a:spLocks noChangeArrowheads="1"/>
            </p:cNvSpPr>
            <p:nvPr/>
          </p:nvSpPr>
          <p:spPr bwMode="auto">
            <a:xfrm>
              <a:off x="3319" y="2677"/>
              <a:ext cx="1102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2" name="Rectangle 88"/>
            <p:cNvSpPr>
              <a:spLocks noChangeArrowheads="1"/>
            </p:cNvSpPr>
            <p:nvPr/>
          </p:nvSpPr>
          <p:spPr bwMode="auto">
            <a:xfrm>
              <a:off x="3319" y="2677"/>
              <a:ext cx="1102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3329" y="2686"/>
              <a:ext cx="19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3428" y="2686"/>
              <a:ext cx="7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Request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4108" y="2686"/>
              <a:ext cx="29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3319" y="2492"/>
              <a:ext cx="1102" cy="1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7" name="Rectangle 93"/>
            <p:cNvSpPr>
              <a:spLocks noChangeArrowheads="1"/>
            </p:cNvSpPr>
            <p:nvPr/>
          </p:nvSpPr>
          <p:spPr bwMode="auto">
            <a:xfrm>
              <a:off x="3319" y="2492"/>
              <a:ext cx="1102" cy="185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3319" y="2251"/>
              <a:ext cx="1102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39" name="Rectangle 95"/>
            <p:cNvSpPr>
              <a:spLocks noChangeArrowheads="1"/>
            </p:cNvSpPr>
            <p:nvPr/>
          </p:nvSpPr>
          <p:spPr bwMode="auto">
            <a:xfrm>
              <a:off x="3319" y="2251"/>
              <a:ext cx="1102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0" name="Rectangle 96"/>
            <p:cNvSpPr>
              <a:spLocks noChangeArrowheads="1"/>
            </p:cNvSpPr>
            <p:nvPr/>
          </p:nvSpPr>
          <p:spPr bwMode="auto">
            <a:xfrm>
              <a:off x="3537" y="2257"/>
              <a:ext cx="7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Adapter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1076" y="1139"/>
              <a:ext cx="87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5" y="0"/>
                </a:cxn>
                <a:cxn ang="0">
                  <a:pos x="155" y="8"/>
                </a:cxn>
                <a:cxn ang="0">
                  <a:pos x="877" y="8"/>
                </a:cxn>
              </a:cxnLst>
              <a:rect l="0" t="0" r="r" b="b"/>
              <a:pathLst>
                <a:path w="877" h="8">
                  <a:moveTo>
                    <a:pt x="0" y="0"/>
                  </a:moveTo>
                  <a:lnTo>
                    <a:pt x="155" y="0"/>
                  </a:lnTo>
                  <a:lnTo>
                    <a:pt x="155" y="8"/>
                  </a:lnTo>
                  <a:lnTo>
                    <a:pt x="877" y="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1076" y="1090"/>
              <a:ext cx="165" cy="99"/>
            </a:xfrm>
            <a:custGeom>
              <a:avLst/>
              <a:gdLst/>
              <a:ahLst/>
              <a:cxnLst>
                <a:cxn ang="0">
                  <a:pos x="83" y="99"/>
                </a:cxn>
                <a:cxn ang="0">
                  <a:pos x="0" y="49"/>
                </a:cxn>
                <a:cxn ang="0">
                  <a:pos x="83" y="0"/>
                </a:cxn>
                <a:cxn ang="0">
                  <a:pos x="165" y="49"/>
                </a:cxn>
                <a:cxn ang="0">
                  <a:pos x="83" y="99"/>
                </a:cxn>
              </a:cxnLst>
              <a:rect l="0" t="0" r="r" b="b"/>
              <a:pathLst>
                <a:path w="165" h="99">
                  <a:moveTo>
                    <a:pt x="83" y="99"/>
                  </a:moveTo>
                  <a:lnTo>
                    <a:pt x="0" y="49"/>
                  </a:lnTo>
                  <a:lnTo>
                    <a:pt x="83" y="0"/>
                  </a:lnTo>
                  <a:lnTo>
                    <a:pt x="165" y="49"/>
                  </a:lnTo>
                  <a:lnTo>
                    <a:pt x="83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1076" y="1090"/>
              <a:ext cx="165" cy="99"/>
            </a:xfrm>
            <a:custGeom>
              <a:avLst/>
              <a:gdLst/>
              <a:ahLst/>
              <a:cxnLst>
                <a:cxn ang="0">
                  <a:pos x="83" y="99"/>
                </a:cxn>
                <a:cxn ang="0">
                  <a:pos x="0" y="49"/>
                </a:cxn>
                <a:cxn ang="0">
                  <a:pos x="83" y="0"/>
                </a:cxn>
                <a:cxn ang="0">
                  <a:pos x="165" y="49"/>
                </a:cxn>
                <a:cxn ang="0">
                  <a:pos x="83" y="99"/>
                </a:cxn>
              </a:cxnLst>
              <a:rect l="0" t="0" r="r" b="b"/>
              <a:pathLst>
                <a:path w="165" h="99">
                  <a:moveTo>
                    <a:pt x="83" y="99"/>
                  </a:moveTo>
                  <a:lnTo>
                    <a:pt x="0" y="49"/>
                  </a:lnTo>
                  <a:lnTo>
                    <a:pt x="83" y="0"/>
                  </a:lnTo>
                  <a:lnTo>
                    <a:pt x="165" y="49"/>
                  </a:lnTo>
                  <a:lnTo>
                    <a:pt x="83" y="99"/>
                  </a:lnTo>
                  <a:close/>
                </a:path>
              </a:pathLst>
            </a:cu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4" name="Freeform 100"/>
            <p:cNvSpPr>
              <a:spLocks noEditPoints="1"/>
            </p:cNvSpPr>
            <p:nvPr/>
          </p:nvSpPr>
          <p:spPr bwMode="auto">
            <a:xfrm>
              <a:off x="2547" y="1794"/>
              <a:ext cx="1053" cy="451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76" y="316"/>
                </a:cxn>
                <a:cxn ang="0">
                  <a:pos x="316" y="316"/>
                </a:cxn>
                <a:cxn ang="0">
                  <a:pos x="324" y="324"/>
                </a:cxn>
                <a:cxn ang="0">
                  <a:pos x="316" y="332"/>
                </a:cxn>
                <a:cxn ang="0">
                  <a:pos x="76" y="332"/>
                </a:cxn>
                <a:cxn ang="0">
                  <a:pos x="68" y="324"/>
                </a:cxn>
                <a:cxn ang="0">
                  <a:pos x="76" y="316"/>
                </a:cxn>
                <a:cxn ang="0">
                  <a:pos x="460" y="316"/>
                </a:cxn>
                <a:cxn ang="0">
                  <a:pos x="700" y="316"/>
                </a:cxn>
                <a:cxn ang="0">
                  <a:pos x="708" y="324"/>
                </a:cxn>
                <a:cxn ang="0">
                  <a:pos x="700" y="332"/>
                </a:cxn>
                <a:cxn ang="0">
                  <a:pos x="460" y="332"/>
                </a:cxn>
                <a:cxn ang="0">
                  <a:pos x="452" y="324"/>
                </a:cxn>
                <a:cxn ang="0">
                  <a:pos x="460" y="316"/>
                </a:cxn>
                <a:cxn ang="0">
                  <a:pos x="844" y="316"/>
                </a:cxn>
                <a:cxn ang="0">
                  <a:pos x="1084" y="316"/>
                </a:cxn>
                <a:cxn ang="0">
                  <a:pos x="1092" y="324"/>
                </a:cxn>
                <a:cxn ang="0">
                  <a:pos x="1084" y="332"/>
                </a:cxn>
                <a:cxn ang="0">
                  <a:pos x="844" y="332"/>
                </a:cxn>
                <a:cxn ang="0">
                  <a:pos x="836" y="324"/>
                </a:cxn>
                <a:cxn ang="0">
                  <a:pos x="844" y="316"/>
                </a:cxn>
                <a:cxn ang="0">
                  <a:pos x="1228" y="316"/>
                </a:cxn>
                <a:cxn ang="0">
                  <a:pos x="1468" y="316"/>
                </a:cxn>
                <a:cxn ang="0">
                  <a:pos x="1476" y="324"/>
                </a:cxn>
                <a:cxn ang="0">
                  <a:pos x="1468" y="332"/>
                </a:cxn>
                <a:cxn ang="0">
                  <a:pos x="1228" y="332"/>
                </a:cxn>
                <a:cxn ang="0">
                  <a:pos x="1220" y="324"/>
                </a:cxn>
                <a:cxn ang="0">
                  <a:pos x="1228" y="316"/>
                </a:cxn>
                <a:cxn ang="0">
                  <a:pos x="1537" y="407"/>
                </a:cxn>
                <a:cxn ang="0">
                  <a:pos x="1537" y="647"/>
                </a:cxn>
                <a:cxn ang="0">
                  <a:pos x="1529" y="655"/>
                </a:cxn>
                <a:cxn ang="0">
                  <a:pos x="1521" y="647"/>
                </a:cxn>
                <a:cxn ang="0">
                  <a:pos x="1521" y="407"/>
                </a:cxn>
                <a:cxn ang="0">
                  <a:pos x="1529" y="399"/>
                </a:cxn>
                <a:cxn ang="0">
                  <a:pos x="1537" y="407"/>
                </a:cxn>
              </a:cxnLst>
              <a:rect l="0" t="0" r="r" b="b"/>
              <a:pathLst>
                <a:path w="1537" h="655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76" y="316"/>
                  </a:moveTo>
                  <a:lnTo>
                    <a:pt x="316" y="316"/>
                  </a:lnTo>
                  <a:cubicBezTo>
                    <a:pt x="320" y="316"/>
                    <a:pt x="324" y="320"/>
                    <a:pt x="324" y="324"/>
                  </a:cubicBezTo>
                  <a:cubicBezTo>
                    <a:pt x="324" y="329"/>
                    <a:pt x="320" y="332"/>
                    <a:pt x="316" y="332"/>
                  </a:cubicBezTo>
                  <a:lnTo>
                    <a:pt x="76" y="332"/>
                  </a:lnTo>
                  <a:cubicBezTo>
                    <a:pt x="71" y="332"/>
                    <a:pt x="68" y="329"/>
                    <a:pt x="68" y="324"/>
                  </a:cubicBezTo>
                  <a:cubicBezTo>
                    <a:pt x="68" y="320"/>
                    <a:pt x="71" y="316"/>
                    <a:pt x="76" y="316"/>
                  </a:cubicBezTo>
                  <a:close/>
                  <a:moveTo>
                    <a:pt x="460" y="316"/>
                  </a:moveTo>
                  <a:lnTo>
                    <a:pt x="700" y="316"/>
                  </a:lnTo>
                  <a:cubicBezTo>
                    <a:pt x="704" y="316"/>
                    <a:pt x="708" y="320"/>
                    <a:pt x="708" y="324"/>
                  </a:cubicBezTo>
                  <a:cubicBezTo>
                    <a:pt x="708" y="329"/>
                    <a:pt x="704" y="332"/>
                    <a:pt x="700" y="332"/>
                  </a:cubicBezTo>
                  <a:lnTo>
                    <a:pt x="460" y="332"/>
                  </a:lnTo>
                  <a:cubicBezTo>
                    <a:pt x="455" y="332"/>
                    <a:pt x="452" y="329"/>
                    <a:pt x="452" y="324"/>
                  </a:cubicBezTo>
                  <a:cubicBezTo>
                    <a:pt x="452" y="320"/>
                    <a:pt x="455" y="316"/>
                    <a:pt x="460" y="316"/>
                  </a:cubicBezTo>
                  <a:close/>
                  <a:moveTo>
                    <a:pt x="844" y="316"/>
                  </a:moveTo>
                  <a:lnTo>
                    <a:pt x="1084" y="316"/>
                  </a:lnTo>
                  <a:cubicBezTo>
                    <a:pt x="1088" y="316"/>
                    <a:pt x="1092" y="320"/>
                    <a:pt x="1092" y="324"/>
                  </a:cubicBezTo>
                  <a:cubicBezTo>
                    <a:pt x="1092" y="329"/>
                    <a:pt x="1088" y="332"/>
                    <a:pt x="1084" y="332"/>
                  </a:cubicBezTo>
                  <a:lnTo>
                    <a:pt x="844" y="332"/>
                  </a:lnTo>
                  <a:cubicBezTo>
                    <a:pt x="839" y="332"/>
                    <a:pt x="836" y="329"/>
                    <a:pt x="836" y="324"/>
                  </a:cubicBezTo>
                  <a:cubicBezTo>
                    <a:pt x="836" y="320"/>
                    <a:pt x="839" y="316"/>
                    <a:pt x="844" y="316"/>
                  </a:cubicBezTo>
                  <a:close/>
                  <a:moveTo>
                    <a:pt x="1228" y="316"/>
                  </a:moveTo>
                  <a:lnTo>
                    <a:pt x="1468" y="316"/>
                  </a:lnTo>
                  <a:cubicBezTo>
                    <a:pt x="1472" y="316"/>
                    <a:pt x="1476" y="320"/>
                    <a:pt x="1476" y="324"/>
                  </a:cubicBezTo>
                  <a:cubicBezTo>
                    <a:pt x="1476" y="329"/>
                    <a:pt x="1472" y="332"/>
                    <a:pt x="1468" y="332"/>
                  </a:cubicBezTo>
                  <a:lnTo>
                    <a:pt x="1228" y="332"/>
                  </a:lnTo>
                  <a:cubicBezTo>
                    <a:pt x="1223" y="332"/>
                    <a:pt x="1220" y="329"/>
                    <a:pt x="1220" y="324"/>
                  </a:cubicBezTo>
                  <a:cubicBezTo>
                    <a:pt x="1220" y="320"/>
                    <a:pt x="1223" y="316"/>
                    <a:pt x="1228" y="316"/>
                  </a:cubicBezTo>
                  <a:close/>
                  <a:moveTo>
                    <a:pt x="1537" y="407"/>
                  </a:moveTo>
                  <a:lnTo>
                    <a:pt x="1537" y="647"/>
                  </a:lnTo>
                  <a:cubicBezTo>
                    <a:pt x="1537" y="651"/>
                    <a:pt x="1533" y="655"/>
                    <a:pt x="1529" y="655"/>
                  </a:cubicBezTo>
                  <a:cubicBezTo>
                    <a:pt x="1524" y="655"/>
                    <a:pt x="1521" y="651"/>
                    <a:pt x="1521" y="647"/>
                  </a:cubicBezTo>
                  <a:lnTo>
                    <a:pt x="1521" y="407"/>
                  </a:lnTo>
                  <a:cubicBezTo>
                    <a:pt x="1521" y="403"/>
                    <a:pt x="1524" y="399"/>
                    <a:pt x="1529" y="399"/>
                  </a:cubicBezTo>
                  <a:cubicBezTo>
                    <a:pt x="1533" y="399"/>
                    <a:pt x="1537" y="403"/>
                    <a:pt x="1537" y="407"/>
                  </a:cubicBezTo>
                  <a:close/>
                </a:path>
              </a:pathLst>
            </a:custGeom>
            <a:solidFill>
              <a:schemeClr val="tx1"/>
            </a:solidFill>
            <a:ln w="11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5" name="Freeform 101"/>
            <p:cNvSpPr>
              <a:spLocks/>
            </p:cNvSpPr>
            <p:nvPr/>
          </p:nvSpPr>
          <p:spPr bwMode="auto">
            <a:xfrm>
              <a:off x="2470" y="1667"/>
              <a:ext cx="164" cy="133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64" y="133"/>
                </a:cxn>
                <a:cxn ang="0">
                  <a:pos x="82" y="0"/>
                </a:cxn>
                <a:cxn ang="0">
                  <a:pos x="0" y="133"/>
                </a:cxn>
              </a:cxnLst>
              <a:rect l="0" t="0" r="r" b="b"/>
              <a:pathLst>
                <a:path w="164" h="133">
                  <a:moveTo>
                    <a:pt x="0" y="133"/>
                  </a:moveTo>
                  <a:lnTo>
                    <a:pt x="164" y="133"/>
                  </a:lnTo>
                  <a:lnTo>
                    <a:pt x="82" y="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2470" y="1667"/>
              <a:ext cx="164" cy="133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64" y="133"/>
                </a:cxn>
                <a:cxn ang="0">
                  <a:pos x="82" y="0"/>
                </a:cxn>
                <a:cxn ang="0">
                  <a:pos x="0" y="133"/>
                </a:cxn>
              </a:cxnLst>
              <a:rect l="0" t="0" r="r" b="b"/>
              <a:pathLst>
                <a:path w="164" h="133">
                  <a:moveTo>
                    <a:pt x="0" y="133"/>
                  </a:moveTo>
                  <a:lnTo>
                    <a:pt x="164" y="133"/>
                  </a:lnTo>
                  <a:lnTo>
                    <a:pt x="82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7" name="Freeform 103"/>
            <p:cNvSpPr>
              <a:spLocks noEditPoints="1"/>
            </p:cNvSpPr>
            <p:nvPr/>
          </p:nvSpPr>
          <p:spPr bwMode="auto">
            <a:xfrm>
              <a:off x="2936" y="2800"/>
              <a:ext cx="351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</a:cxnLst>
              <a:rect l="0" t="0" r="r" b="b"/>
              <a:pathLst>
                <a:path w="512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5" y="16"/>
                    <a:pt x="192" y="13"/>
                    <a:pt x="192" y="8"/>
                  </a:cubicBezTo>
                  <a:cubicBezTo>
                    <a:pt x="192" y="4"/>
                    <a:pt x="195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7" y="16"/>
                    <a:pt x="384" y="13"/>
                    <a:pt x="384" y="8"/>
                  </a:cubicBezTo>
                  <a:cubicBezTo>
                    <a:pt x="384" y="4"/>
                    <a:pt x="387" y="0"/>
                    <a:pt x="392" y="0"/>
                  </a:cubicBezTo>
                  <a:close/>
                </a:path>
              </a:pathLst>
            </a:custGeom>
            <a:solidFill>
              <a:schemeClr val="tx1"/>
            </a:solidFill>
            <a:ln w="11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8" name="Rectangle 104"/>
            <p:cNvSpPr>
              <a:spLocks noChangeArrowheads="1"/>
            </p:cNvSpPr>
            <p:nvPr/>
          </p:nvSpPr>
          <p:spPr bwMode="auto">
            <a:xfrm>
              <a:off x="3763" y="1400"/>
              <a:ext cx="1873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49" name="Rectangle 105"/>
            <p:cNvSpPr>
              <a:spLocks noChangeArrowheads="1"/>
            </p:cNvSpPr>
            <p:nvPr/>
          </p:nvSpPr>
          <p:spPr bwMode="auto">
            <a:xfrm>
              <a:off x="3763" y="1400"/>
              <a:ext cx="1873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0" name="Rectangle 106"/>
            <p:cNvSpPr>
              <a:spLocks noChangeArrowheads="1"/>
            </p:cNvSpPr>
            <p:nvPr/>
          </p:nvSpPr>
          <p:spPr bwMode="auto">
            <a:xfrm>
              <a:off x="3778" y="1408"/>
              <a:ext cx="19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1" name="Rectangle 107"/>
            <p:cNvSpPr>
              <a:spLocks noChangeArrowheads="1"/>
            </p:cNvSpPr>
            <p:nvPr/>
          </p:nvSpPr>
          <p:spPr bwMode="auto">
            <a:xfrm>
              <a:off x="3877" y="1408"/>
              <a:ext cx="153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SpecificRequest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2" name="Rectangle 108"/>
            <p:cNvSpPr>
              <a:spLocks noChangeArrowheads="1"/>
            </p:cNvSpPr>
            <p:nvPr/>
          </p:nvSpPr>
          <p:spPr bwMode="auto">
            <a:xfrm>
              <a:off x="5325" y="1408"/>
              <a:ext cx="29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3" name="Rectangle 109"/>
            <p:cNvSpPr>
              <a:spLocks noChangeArrowheads="1"/>
            </p:cNvSpPr>
            <p:nvPr/>
          </p:nvSpPr>
          <p:spPr bwMode="auto">
            <a:xfrm>
              <a:off x="3763" y="1214"/>
              <a:ext cx="1873" cy="1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4" name="Rectangle 110"/>
            <p:cNvSpPr>
              <a:spLocks noChangeArrowheads="1"/>
            </p:cNvSpPr>
            <p:nvPr/>
          </p:nvSpPr>
          <p:spPr bwMode="auto">
            <a:xfrm>
              <a:off x="3763" y="1214"/>
              <a:ext cx="1873" cy="18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5" name="Rectangle 111"/>
            <p:cNvSpPr>
              <a:spLocks noChangeArrowheads="1"/>
            </p:cNvSpPr>
            <p:nvPr/>
          </p:nvSpPr>
          <p:spPr bwMode="auto">
            <a:xfrm>
              <a:off x="3763" y="973"/>
              <a:ext cx="1873" cy="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6" name="Rectangle 112"/>
            <p:cNvSpPr>
              <a:spLocks noChangeArrowheads="1"/>
            </p:cNvSpPr>
            <p:nvPr/>
          </p:nvSpPr>
          <p:spPr bwMode="auto">
            <a:xfrm>
              <a:off x="3763" y="973"/>
              <a:ext cx="1873" cy="241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57" name="Rectangle 113"/>
            <p:cNvSpPr>
              <a:spLocks noChangeArrowheads="1"/>
            </p:cNvSpPr>
            <p:nvPr/>
          </p:nvSpPr>
          <p:spPr bwMode="auto">
            <a:xfrm>
              <a:off x="4360" y="978"/>
              <a:ext cx="68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Adaptee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8" name="Freeform 114"/>
            <p:cNvSpPr>
              <a:spLocks/>
            </p:cNvSpPr>
            <p:nvPr/>
          </p:nvSpPr>
          <p:spPr bwMode="auto">
            <a:xfrm>
              <a:off x="4145" y="1603"/>
              <a:ext cx="554" cy="648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54" y="263"/>
                </a:cxn>
                <a:cxn ang="0">
                  <a:pos x="0" y="263"/>
                </a:cxn>
                <a:cxn ang="0">
                  <a:pos x="0" y="478"/>
                </a:cxn>
              </a:cxnLst>
              <a:rect l="0" t="0" r="r" b="b"/>
              <a:pathLst>
                <a:path w="554" h="478">
                  <a:moveTo>
                    <a:pt x="554" y="0"/>
                  </a:moveTo>
                  <a:lnTo>
                    <a:pt x="554" y="263"/>
                  </a:lnTo>
                  <a:lnTo>
                    <a:pt x="0" y="263"/>
                  </a:lnTo>
                  <a:lnTo>
                    <a:pt x="0" y="47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Adapter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Freeform 41"/>
          <p:cNvSpPr>
            <a:spLocks/>
          </p:cNvSpPr>
          <p:nvPr/>
        </p:nvSpPr>
        <p:spPr bwMode="auto">
          <a:xfrm>
            <a:off x="6405573" y="3551235"/>
            <a:ext cx="138112" cy="196851"/>
          </a:xfrm>
          <a:custGeom>
            <a:avLst/>
            <a:gdLst/>
            <a:ahLst/>
            <a:cxnLst>
              <a:cxn ang="0">
                <a:pos x="66" y="79"/>
              </a:cxn>
              <a:cxn ang="0">
                <a:pos x="0" y="40"/>
              </a:cxn>
              <a:cxn ang="0">
                <a:pos x="66" y="0"/>
              </a:cxn>
              <a:cxn ang="0">
                <a:pos x="132" y="39"/>
              </a:cxn>
              <a:cxn ang="0">
                <a:pos x="66" y="79"/>
              </a:cxn>
            </a:cxnLst>
            <a:rect l="0" t="0" r="r" b="b"/>
            <a:pathLst>
              <a:path w="132" h="79">
                <a:moveTo>
                  <a:pt x="66" y="79"/>
                </a:moveTo>
                <a:lnTo>
                  <a:pt x="0" y="40"/>
                </a:lnTo>
                <a:lnTo>
                  <a:pt x="66" y="0"/>
                </a:lnTo>
                <a:lnTo>
                  <a:pt x="132" y="39"/>
                </a:lnTo>
                <a:lnTo>
                  <a:pt x="66" y="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80890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Приспособленец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777969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Использует разделение для эффективной поддержки</a:t>
            </a:r>
            <a:endParaRPr lang="ru-RU" sz="2200" dirty="0" smtClean="0"/>
          </a:p>
          <a:p>
            <a:r>
              <a:rPr lang="ru-RU" sz="2200" smtClean="0"/>
              <a:t>множества мелких объектов. </a:t>
            </a:r>
            <a:r>
              <a:rPr lang="ru-RU" sz="2400" smtClean="0"/>
              <a:t>Основная проблема ‑ </a:t>
            </a:r>
            <a:endParaRPr lang="ru-RU" sz="2400" dirty="0" smtClean="0"/>
          </a:p>
          <a:p>
            <a:r>
              <a:rPr lang="ru-RU" sz="2400" smtClean="0"/>
              <a:t>в затратах на хранение таких объектов, если их </a:t>
            </a:r>
            <a:endParaRPr lang="ru-RU" sz="2400" dirty="0" smtClean="0"/>
          </a:p>
          <a:p>
            <a:r>
              <a:rPr lang="ru-RU" sz="2400" smtClean="0"/>
              <a:t>число велико, а содержащаяся информация </a:t>
            </a:r>
            <a:endParaRPr lang="ru-RU" sz="2400" dirty="0" smtClean="0"/>
          </a:p>
          <a:p>
            <a:r>
              <a:rPr lang="ru-RU" sz="2400" dirty="0" smtClean="0"/>
              <a:t>дублируется.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Flyweight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214282" y="2214554"/>
            <a:ext cx="8720138" cy="2166938"/>
            <a:chOff x="150" y="2539"/>
            <a:chExt cx="5493" cy="1365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3264" y="2842"/>
              <a:ext cx="865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264" y="2842"/>
              <a:ext cx="865" cy="160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278" y="2844"/>
              <a:ext cx="1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336" y="2844"/>
              <a:ext cx="64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915" y="2844"/>
              <a:ext cx="19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264" y="2539"/>
              <a:ext cx="865" cy="3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264" y="2539"/>
              <a:ext cx="865" cy="30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343" y="2542"/>
              <a:ext cx="76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373" y="2690"/>
              <a:ext cx="7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IFlyweight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0" name="Freeform 14"/>
            <p:cNvSpPr>
              <a:spLocks noEditPoints="1"/>
            </p:cNvSpPr>
            <p:nvPr/>
          </p:nvSpPr>
          <p:spPr bwMode="auto">
            <a:xfrm>
              <a:off x="4388" y="3400"/>
              <a:ext cx="1255" cy="503"/>
            </a:xfrm>
            <a:custGeom>
              <a:avLst/>
              <a:gdLst/>
              <a:ahLst/>
              <a:cxnLst>
                <a:cxn ang="0">
                  <a:pos x="1255" y="107"/>
                </a:cxn>
                <a:cxn ang="0">
                  <a:pos x="1167" y="0"/>
                </a:cxn>
                <a:cxn ang="0">
                  <a:pos x="1167" y="107"/>
                </a:cxn>
                <a:cxn ang="0">
                  <a:pos x="1255" y="107"/>
                </a:cxn>
                <a:cxn ang="0">
                  <a:pos x="0" y="503"/>
                </a:cxn>
                <a:cxn ang="0">
                  <a:pos x="1255" y="503"/>
                </a:cxn>
                <a:cxn ang="0">
                  <a:pos x="1255" y="107"/>
                </a:cxn>
                <a:cxn ang="0">
                  <a:pos x="1167" y="107"/>
                </a:cxn>
                <a:cxn ang="0">
                  <a:pos x="1167" y="0"/>
                </a:cxn>
                <a:cxn ang="0">
                  <a:pos x="0" y="0"/>
                </a:cxn>
                <a:cxn ang="0">
                  <a:pos x="0" y="503"/>
                </a:cxn>
              </a:cxnLst>
              <a:rect l="0" t="0" r="r" b="b"/>
              <a:pathLst>
                <a:path w="1255" h="503">
                  <a:moveTo>
                    <a:pt x="1255" y="107"/>
                  </a:moveTo>
                  <a:lnTo>
                    <a:pt x="1167" y="0"/>
                  </a:lnTo>
                  <a:lnTo>
                    <a:pt x="1167" y="107"/>
                  </a:lnTo>
                  <a:lnTo>
                    <a:pt x="1255" y="107"/>
                  </a:lnTo>
                  <a:close/>
                  <a:moveTo>
                    <a:pt x="0" y="503"/>
                  </a:moveTo>
                  <a:lnTo>
                    <a:pt x="1255" y="503"/>
                  </a:lnTo>
                  <a:lnTo>
                    <a:pt x="1255" y="107"/>
                  </a:lnTo>
                  <a:lnTo>
                    <a:pt x="1167" y="107"/>
                  </a:lnTo>
                  <a:lnTo>
                    <a:pt x="1167" y="0"/>
                  </a:lnTo>
                  <a:lnTo>
                    <a:pt x="0" y="0"/>
                  </a:lnTo>
                  <a:lnTo>
                    <a:pt x="0" y="5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5555" y="3400"/>
              <a:ext cx="88" cy="107"/>
            </a:xfrm>
            <a:custGeom>
              <a:avLst/>
              <a:gdLst/>
              <a:ahLst/>
              <a:cxnLst>
                <a:cxn ang="0">
                  <a:pos x="88" y="107"/>
                </a:cxn>
                <a:cxn ang="0">
                  <a:pos x="0" y="0"/>
                </a:cxn>
                <a:cxn ang="0">
                  <a:pos x="0" y="107"/>
                </a:cxn>
                <a:cxn ang="0">
                  <a:pos x="88" y="107"/>
                </a:cxn>
              </a:cxnLst>
              <a:rect l="0" t="0" r="r" b="b"/>
              <a:pathLst>
                <a:path w="88" h="107">
                  <a:moveTo>
                    <a:pt x="88" y="107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88" y="107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4388" y="3400"/>
              <a:ext cx="1255" cy="503"/>
            </a:xfrm>
            <a:custGeom>
              <a:avLst/>
              <a:gdLst/>
              <a:ahLst/>
              <a:cxnLst>
                <a:cxn ang="0">
                  <a:pos x="0" y="503"/>
                </a:cxn>
                <a:cxn ang="0">
                  <a:pos x="1255" y="503"/>
                </a:cxn>
                <a:cxn ang="0">
                  <a:pos x="1255" y="107"/>
                </a:cxn>
                <a:cxn ang="0">
                  <a:pos x="1167" y="107"/>
                </a:cxn>
                <a:cxn ang="0">
                  <a:pos x="1167" y="0"/>
                </a:cxn>
                <a:cxn ang="0">
                  <a:pos x="0" y="0"/>
                </a:cxn>
                <a:cxn ang="0">
                  <a:pos x="0" y="503"/>
                </a:cxn>
              </a:cxnLst>
              <a:rect l="0" t="0" r="r" b="b"/>
              <a:pathLst>
                <a:path w="1255" h="503">
                  <a:moveTo>
                    <a:pt x="0" y="503"/>
                  </a:moveTo>
                  <a:lnTo>
                    <a:pt x="1255" y="503"/>
                  </a:lnTo>
                  <a:lnTo>
                    <a:pt x="1255" y="107"/>
                  </a:lnTo>
                  <a:lnTo>
                    <a:pt x="1167" y="107"/>
                  </a:lnTo>
                  <a:lnTo>
                    <a:pt x="1167" y="0"/>
                  </a:lnTo>
                  <a:lnTo>
                    <a:pt x="0" y="0"/>
                  </a:lnTo>
                  <a:lnTo>
                    <a:pt x="0" y="503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4428" y="3433"/>
              <a:ext cx="96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extrinsicState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4428" y="3580"/>
              <a:ext cx="76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вычисляется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428" y="3720"/>
              <a:ext cx="7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при работе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50" y="2880"/>
              <a:ext cx="993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50" y="2880"/>
              <a:ext cx="993" cy="12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50" y="2719"/>
              <a:ext cx="993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50" y="2719"/>
              <a:ext cx="993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57" y="2726"/>
              <a:ext cx="1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223" y="2726"/>
              <a:ext cx="901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unsharedState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150" y="2558"/>
              <a:ext cx="993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50" y="2558"/>
              <a:ext cx="993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450" y="2565"/>
              <a:ext cx="447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175" y="3732"/>
              <a:ext cx="1058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3175" y="3732"/>
              <a:ext cx="1058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182" y="3735"/>
              <a:ext cx="1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3248" y="3735"/>
              <a:ext cx="64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3827" y="3735"/>
              <a:ext cx="19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175" y="3571"/>
              <a:ext cx="1058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3175" y="3571"/>
              <a:ext cx="1058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182" y="3580"/>
              <a:ext cx="1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3248" y="3580"/>
              <a:ext cx="96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intrinsicState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3175" y="3410"/>
              <a:ext cx="1058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3175" y="3410"/>
              <a:ext cx="1058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3417" y="3418"/>
              <a:ext cx="64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Flyweight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57" name="Freeform 41"/>
            <p:cNvSpPr>
              <a:spLocks noEditPoints="1"/>
            </p:cNvSpPr>
            <p:nvPr/>
          </p:nvSpPr>
          <p:spPr bwMode="auto">
            <a:xfrm>
              <a:off x="3695" y="3087"/>
              <a:ext cx="12" cy="29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21" y="248"/>
                </a:cxn>
                <a:cxn ang="0">
                  <a:pos x="13" y="257"/>
                </a:cxn>
                <a:cxn ang="0">
                  <a:pos x="5" y="249"/>
                </a:cxn>
                <a:cxn ang="0">
                  <a:pos x="0" y="9"/>
                </a:cxn>
                <a:cxn ang="0">
                  <a:pos x="8" y="1"/>
                </a:cxn>
                <a:cxn ang="0">
                  <a:pos x="16" y="8"/>
                </a:cxn>
                <a:cxn ang="0">
                  <a:pos x="24" y="392"/>
                </a:cxn>
                <a:cxn ang="0">
                  <a:pos x="28" y="632"/>
                </a:cxn>
                <a:cxn ang="0">
                  <a:pos x="20" y="640"/>
                </a:cxn>
                <a:cxn ang="0">
                  <a:pos x="12" y="633"/>
                </a:cxn>
                <a:cxn ang="0">
                  <a:pos x="8" y="393"/>
                </a:cxn>
                <a:cxn ang="0">
                  <a:pos x="15" y="384"/>
                </a:cxn>
                <a:cxn ang="0">
                  <a:pos x="24" y="392"/>
                </a:cxn>
              </a:cxnLst>
              <a:rect l="0" t="0" r="r" b="b"/>
              <a:pathLst>
                <a:path w="28" h="641">
                  <a:moveTo>
                    <a:pt x="16" y="8"/>
                  </a:moveTo>
                  <a:lnTo>
                    <a:pt x="21" y="248"/>
                  </a:lnTo>
                  <a:cubicBezTo>
                    <a:pt x="21" y="253"/>
                    <a:pt x="17" y="256"/>
                    <a:pt x="13" y="257"/>
                  </a:cubicBezTo>
                  <a:cubicBezTo>
                    <a:pt x="9" y="257"/>
                    <a:pt x="5" y="253"/>
                    <a:pt x="5" y="249"/>
                  </a:cubicBezTo>
                  <a:lnTo>
                    <a:pt x="0" y="9"/>
                  </a:lnTo>
                  <a:cubicBezTo>
                    <a:pt x="0" y="4"/>
                    <a:pt x="4" y="1"/>
                    <a:pt x="8" y="1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24" y="392"/>
                  </a:moveTo>
                  <a:lnTo>
                    <a:pt x="28" y="632"/>
                  </a:lnTo>
                  <a:cubicBezTo>
                    <a:pt x="28" y="637"/>
                    <a:pt x="25" y="640"/>
                    <a:pt x="20" y="640"/>
                  </a:cubicBezTo>
                  <a:cubicBezTo>
                    <a:pt x="16" y="641"/>
                    <a:pt x="12" y="637"/>
                    <a:pt x="12" y="633"/>
                  </a:cubicBezTo>
                  <a:lnTo>
                    <a:pt x="8" y="393"/>
                  </a:lnTo>
                  <a:cubicBezTo>
                    <a:pt x="7" y="388"/>
                    <a:pt x="11" y="385"/>
                    <a:pt x="15" y="384"/>
                  </a:cubicBezTo>
                  <a:cubicBezTo>
                    <a:pt x="20" y="384"/>
                    <a:pt x="23" y="388"/>
                    <a:pt x="24" y="392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8" name="Freeform 42"/>
            <p:cNvSpPr>
              <a:spLocks/>
            </p:cNvSpPr>
            <p:nvPr/>
          </p:nvSpPr>
          <p:spPr bwMode="auto">
            <a:xfrm>
              <a:off x="3643" y="3002"/>
              <a:ext cx="110" cy="9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10" y="87"/>
                </a:cxn>
                <a:cxn ang="0">
                  <a:pos x="54" y="0"/>
                </a:cxn>
                <a:cxn ang="0">
                  <a:pos x="0" y="90"/>
                </a:cxn>
              </a:cxnLst>
              <a:rect l="0" t="0" r="r" b="b"/>
              <a:pathLst>
                <a:path w="110" h="90">
                  <a:moveTo>
                    <a:pt x="0" y="90"/>
                  </a:moveTo>
                  <a:lnTo>
                    <a:pt x="110" y="87"/>
                  </a:lnTo>
                  <a:lnTo>
                    <a:pt x="54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59" name="Freeform 43"/>
            <p:cNvSpPr>
              <a:spLocks/>
            </p:cNvSpPr>
            <p:nvPr/>
          </p:nvSpPr>
          <p:spPr bwMode="auto">
            <a:xfrm>
              <a:off x="3643" y="3002"/>
              <a:ext cx="110" cy="9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10" y="87"/>
                </a:cxn>
                <a:cxn ang="0">
                  <a:pos x="54" y="0"/>
                </a:cxn>
                <a:cxn ang="0">
                  <a:pos x="0" y="90"/>
                </a:cxn>
              </a:cxnLst>
              <a:rect l="0" t="0" r="r" b="b"/>
              <a:pathLst>
                <a:path w="110" h="90">
                  <a:moveTo>
                    <a:pt x="0" y="90"/>
                  </a:moveTo>
                  <a:lnTo>
                    <a:pt x="110" y="87"/>
                  </a:lnTo>
                  <a:lnTo>
                    <a:pt x="54" y="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0" name="Freeform 44"/>
            <p:cNvSpPr>
              <a:spLocks noEditPoints="1"/>
            </p:cNvSpPr>
            <p:nvPr/>
          </p:nvSpPr>
          <p:spPr bwMode="auto">
            <a:xfrm>
              <a:off x="4205" y="3639"/>
              <a:ext cx="187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401" y="0"/>
                </a:cxn>
                <a:cxn ang="0">
                  <a:pos x="409" y="8"/>
                </a:cxn>
                <a:cxn ang="0">
                  <a:pos x="401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</a:cxnLst>
              <a:rect l="0" t="0" r="r" b="b"/>
              <a:pathLst>
                <a:path w="409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5" y="16"/>
                    <a:pt x="192" y="12"/>
                    <a:pt x="192" y="8"/>
                  </a:cubicBezTo>
                  <a:cubicBezTo>
                    <a:pt x="192" y="4"/>
                    <a:pt x="195" y="0"/>
                    <a:pt x="200" y="0"/>
                  </a:cubicBezTo>
                  <a:close/>
                  <a:moveTo>
                    <a:pt x="392" y="0"/>
                  </a:moveTo>
                  <a:lnTo>
                    <a:pt x="401" y="0"/>
                  </a:lnTo>
                  <a:cubicBezTo>
                    <a:pt x="405" y="0"/>
                    <a:pt x="409" y="4"/>
                    <a:pt x="409" y="8"/>
                  </a:cubicBezTo>
                  <a:cubicBezTo>
                    <a:pt x="409" y="12"/>
                    <a:pt x="405" y="16"/>
                    <a:pt x="401" y="16"/>
                  </a:cubicBezTo>
                  <a:lnTo>
                    <a:pt x="392" y="16"/>
                  </a:lnTo>
                  <a:cubicBezTo>
                    <a:pt x="387" y="16"/>
                    <a:pt x="384" y="12"/>
                    <a:pt x="384" y="8"/>
                  </a:cubicBezTo>
                  <a:cubicBezTo>
                    <a:pt x="384" y="4"/>
                    <a:pt x="387" y="0"/>
                    <a:pt x="392" y="0"/>
                  </a:cubicBezTo>
                  <a:close/>
                </a:path>
              </a:pathLst>
            </a:custGeom>
            <a:solidFill>
              <a:srgbClr val="000000"/>
            </a:solidFill>
            <a:ln w="1905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1395" y="2875"/>
              <a:ext cx="1639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1395" y="2875"/>
              <a:ext cx="1639" cy="12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1395" y="2714"/>
              <a:ext cx="1639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1395" y="2714"/>
              <a:ext cx="1639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1402" y="2719"/>
              <a:ext cx="13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1468" y="2719"/>
              <a:ext cx="76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flyweights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7" name="Rectangle 51"/>
            <p:cNvSpPr>
              <a:spLocks noChangeArrowheads="1"/>
            </p:cNvSpPr>
            <p:nvPr/>
          </p:nvSpPr>
          <p:spPr bwMode="auto">
            <a:xfrm>
              <a:off x="2179" y="2719"/>
              <a:ext cx="19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2311" y="2719"/>
              <a:ext cx="7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Dictionary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1395" y="2553"/>
              <a:ext cx="1639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1395" y="2553"/>
              <a:ext cx="1639" cy="16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1" name="Rectangle 55"/>
            <p:cNvSpPr>
              <a:spLocks noChangeArrowheads="1"/>
            </p:cNvSpPr>
            <p:nvPr/>
          </p:nvSpPr>
          <p:spPr bwMode="auto">
            <a:xfrm>
              <a:off x="1695" y="2557"/>
              <a:ext cx="1091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FlyweightFactory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72" name="Freeform 56"/>
            <p:cNvSpPr>
              <a:spLocks/>
            </p:cNvSpPr>
            <p:nvPr/>
          </p:nvSpPr>
          <p:spPr bwMode="auto">
            <a:xfrm>
              <a:off x="1143" y="2776"/>
              <a:ext cx="2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4" y="4"/>
                </a:cxn>
                <a:cxn ang="0">
                  <a:pos x="104" y="0"/>
                </a:cxn>
                <a:cxn ang="0">
                  <a:pos x="252" y="0"/>
                </a:cxn>
              </a:cxnLst>
              <a:rect l="0" t="0" r="r" b="b"/>
              <a:pathLst>
                <a:path w="252" h="4">
                  <a:moveTo>
                    <a:pt x="0" y="4"/>
                  </a:moveTo>
                  <a:lnTo>
                    <a:pt x="104" y="4"/>
                  </a:lnTo>
                  <a:lnTo>
                    <a:pt x="104" y="0"/>
                  </a:lnTo>
                  <a:lnTo>
                    <a:pt x="252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3" name="Freeform 57"/>
            <p:cNvSpPr>
              <a:spLocks/>
            </p:cNvSpPr>
            <p:nvPr/>
          </p:nvSpPr>
          <p:spPr bwMode="auto">
            <a:xfrm>
              <a:off x="1143" y="2747"/>
              <a:ext cx="110" cy="66"/>
            </a:xfrm>
            <a:custGeom>
              <a:avLst/>
              <a:gdLst/>
              <a:ahLst/>
              <a:cxnLst>
                <a:cxn ang="0">
                  <a:pos x="55" y="66"/>
                </a:cxn>
                <a:cxn ang="0">
                  <a:pos x="0" y="33"/>
                </a:cxn>
                <a:cxn ang="0">
                  <a:pos x="55" y="0"/>
                </a:cxn>
                <a:cxn ang="0">
                  <a:pos x="110" y="33"/>
                </a:cxn>
                <a:cxn ang="0">
                  <a:pos x="55" y="66"/>
                </a:cxn>
              </a:cxnLst>
              <a:rect l="0" t="0" r="r" b="b"/>
              <a:pathLst>
                <a:path w="110" h="66">
                  <a:moveTo>
                    <a:pt x="55" y="66"/>
                  </a:moveTo>
                  <a:lnTo>
                    <a:pt x="0" y="33"/>
                  </a:lnTo>
                  <a:lnTo>
                    <a:pt x="55" y="0"/>
                  </a:lnTo>
                  <a:lnTo>
                    <a:pt x="110" y="33"/>
                  </a:lnTo>
                  <a:lnTo>
                    <a:pt x="55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4" name="Freeform 58"/>
            <p:cNvSpPr>
              <a:spLocks/>
            </p:cNvSpPr>
            <p:nvPr/>
          </p:nvSpPr>
          <p:spPr bwMode="auto">
            <a:xfrm>
              <a:off x="1141" y="2747"/>
              <a:ext cx="110" cy="66"/>
            </a:xfrm>
            <a:custGeom>
              <a:avLst/>
              <a:gdLst/>
              <a:ahLst/>
              <a:cxnLst>
                <a:cxn ang="0">
                  <a:pos x="55" y="66"/>
                </a:cxn>
                <a:cxn ang="0">
                  <a:pos x="0" y="33"/>
                </a:cxn>
                <a:cxn ang="0">
                  <a:pos x="55" y="0"/>
                </a:cxn>
                <a:cxn ang="0">
                  <a:pos x="110" y="33"/>
                </a:cxn>
                <a:cxn ang="0">
                  <a:pos x="55" y="66"/>
                </a:cxn>
              </a:cxnLst>
              <a:rect l="0" t="0" r="r" b="b"/>
              <a:pathLst>
                <a:path w="110" h="66">
                  <a:moveTo>
                    <a:pt x="55" y="66"/>
                  </a:moveTo>
                  <a:lnTo>
                    <a:pt x="0" y="33"/>
                  </a:lnTo>
                  <a:lnTo>
                    <a:pt x="55" y="0"/>
                  </a:lnTo>
                  <a:lnTo>
                    <a:pt x="110" y="33"/>
                  </a:lnTo>
                  <a:lnTo>
                    <a:pt x="55" y="66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5" name="Freeform 59"/>
            <p:cNvSpPr>
              <a:spLocks/>
            </p:cNvSpPr>
            <p:nvPr/>
          </p:nvSpPr>
          <p:spPr bwMode="auto">
            <a:xfrm>
              <a:off x="3034" y="2771"/>
              <a:ext cx="230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03" y="5"/>
                </a:cxn>
                <a:cxn ang="0">
                  <a:pos x="103" y="0"/>
                </a:cxn>
                <a:cxn ang="0">
                  <a:pos x="230" y="0"/>
                </a:cxn>
              </a:cxnLst>
              <a:rect l="0" t="0" r="r" b="b"/>
              <a:pathLst>
                <a:path w="230" h="5">
                  <a:moveTo>
                    <a:pt x="0" y="5"/>
                  </a:moveTo>
                  <a:lnTo>
                    <a:pt x="103" y="5"/>
                  </a:lnTo>
                  <a:lnTo>
                    <a:pt x="103" y="0"/>
                  </a:lnTo>
                  <a:lnTo>
                    <a:pt x="23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6" name="Freeform 60"/>
            <p:cNvSpPr>
              <a:spLocks/>
            </p:cNvSpPr>
            <p:nvPr/>
          </p:nvSpPr>
          <p:spPr bwMode="auto">
            <a:xfrm>
              <a:off x="3028" y="2743"/>
              <a:ext cx="109" cy="66"/>
            </a:xfrm>
            <a:custGeom>
              <a:avLst/>
              <a:gdLst/>
              <a:ahLst/>
              <a:cxnLst>
                <a:cxn ang="0">
                  <a:pos x="54" y="66"/>
                </a:cxn>
                <a:cxn ang="0">
                  <a:pos x="0" y="33"/>
                </a:cxn>
                <a:cxn ang="0">
                  <a:pos x="54" y="0"/>
                </a:cxn>
                <a:cxn ang="0">
                  <a:pos x="109" y="33"/>
                </a:cxn>
                <a:cxn ang="0">
                  <a:pos x="54" y="66"/>
                </a:cxn>
              </a:cxnLst>
              <a:rect l="0" t="0" r="r" b="b"/>
              <a:pathLst>
                <a:path w="109" h="66">
                  <a:moveTo>
                    <a:pt x="54" y="66"/>
                  </a:moveTo>
                  <a:lnTo>
                    <a:pt x="0" y="33"/>
                  </a:lnTo>
                  <a:lnTo>
                    <a:pt x="54" y="0"/>
                  </a:lnTo>
                  <a:lnTo>
                    <a:pt x="109" y="33"/>
                  </a:lnTo>
                  <a:lnTo>
                    <a:pt x="54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7" name="Freeform 61"/>
            <p:cNvSpPr>
              <a:spLocks/>
            </p:cNvSpPr>
            <p:nvPr/>
          </p:nvSpPr>
          <p:spPr bwMode="auto">
            <a:xfrm>
              <a:off x="3028" y="2743"/>
              <a:ext cx="109" cy="66"/>
            </a:xfrm>
            <a:custGeom>
              <a:avLst/>
              <a:gdLst/>
              <a:ahLst/>
              <a:cxnLst>
                <a:cxn ang="0">
                  <a:pos x="54" y="66"/>
                </a:cxn>
                <a:cxn ang="0">
                  <a:pos x="0" y="33"/>
                </a:cxn>
                <a:cxn ang="0">
                  <a:pos x="54" y="0"/>
                </a:cxn>
                <a:cxn ang="0">
                  <a:pos x="109" y="33"/>
                </a:cxn>
                <a:cxn ang="0">
                  <a:pos x="54" y="66"/>
                </a:cxn>
              </a:cxnLst>
              <a:rect l="0" t="0" r="r" b="b"/>
              <a:pathLst>
                <a:path w="109" h="66">
                  <a:moveTo>
                    <a:pt x="54" y="66"/>
                  </a:moveTo>
                  <a:lnTo>
                    <a:pt x="0" y="33"/>
                  </a:lnTo>
                  <a:lnTo>
                    <a:pt x="54" y="0"/>
                  </a:lnTo>
                  <a:lnTo>
                    <a:pt x="109" y="33"/>
                  </a:lnTo>
                  <a:lnTo>
                    <a:pt x="54" y="66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78" name="Freeform 62"/>
            <p:cNvSpPr>
              <a:spLocks/>
            </p:cNvSpPr>
            <p:nvPr/>
          </p:nvSpPr>
          <p:spPr bwMode="auto">
            <a:xfrm>
              <a:off x="895" y="3003"/>
              <a:ext cx="2273" cy="6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48"/>
                </a:cxn>
                <a:cxn ang="0">
                  <a:pos x="2273" y="648"/>
                </a:cxn>
              </a:cxnLst>
              <a:rect l="0" t="0" r="r" b="b"/>
              <a:pathLst>
                <a:path w="2273" h="648">
                  <a:moveTo>
                    <a:pt x="0" y="0"/>
                  </a:moveTo>
                  <a:lnTo>
                    <a:pt x="0" y="648"/>
                  </a:lnTo>
                  <a:lnTo>
                    <a:pt x="2273" y="64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Flyweight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543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Фасад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82734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Предоставляет унифицированный интерфейс вместо </a:t>
            </a:r>
            <a:endParaRPr lang="ru-RU" sz="2200" dirty="0" smtClean="0"/>
          </a:p>
          <a:p>
            <a:r>
              <a:rPr lang="ru-RU" sz="2200" smtClean="0"/>
              <a:t>набора интерфейсов некоторой подсистемы. Фасад</a:t>
            </a:r>
            <a:endParaRPr lang="ru-RU" sz="2200" dirty="0" smtClean="0"/>
          </a:p>
          <a:p>
            <a:r>
              <a:rPr lang="ru-RU" sz="2200" smtClean="0"/>
              <a:t>определяет  интерфейс более высокого уровня, который</a:t>
            </a:r>
            <a:endParaRPr lang="ru-RU" sz="2200" dirty="0" smtClean="0"/>
          </a:p>
          <a:p>
            <a:r>
              <a:rPr lang="ru-RU" sz="2200" smtClean="0"/>
              <a:t>упрощает использование подсистемы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-32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Façade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Façade</a:t>
            </a:r>
          </a:p>
        </p:txBody>
      </p:sp>
      <p:grpSp>
        <p:nvGrpSpPr>
          <p:cNvPr id="10245" name="Group 5"/>
          <p:cNvGrpSpPr>
            <a:grpSpLocks noChangeAspect="1"/>
          </p:cNvGrpSpPr>
          <p:nvPr/>
        </p:nvGrpSpPr>
        <p:grpSpPr bwMode="auto">
          <a:xfrm>
            <a:off x="785813" y="1000125"/>
            <a:ext cx="7715250" cy="4881563"/>
            <a:chOff x="495" y="630"/>
            <a:chExt cx="4860" cy="3075"/>
          </a:xfrm>
        </p:grpSpPr>
        <p:sp>
          <p:nvSpPr>
            <p:cNvPr id="10244" name="AutoShape 4"/>
            <p:cNvSpPr>
              <a:spLocks noChangeAspect="1" noChangeArrowheads="1" noTextEdit="1"/>
            </p:cNvSpPr>
            <p:nvPr/>
          </p:nvSpPr>
          <p:spPr bwMode="auto">
            <a:xfrm>
              <a:off x="495" y="630"/>
              <a:ext cx="4860" cy="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516" y="955"/>
              <a:ext cx="3340" cy="27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516" y="955"/>
              <a:ext cx="3340" cy="2729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719" y="1533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719" y="1533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719" y="1299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19" y="1299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719" y="1066"/>
              <a:ext cx="1076" cy="2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719" y="1066"/>
              <a:ext cx="1076" cy="233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784" y="1069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719" y="3347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719" y="3347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719" y="3113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9" y="3113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19" y="2879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719" y="2879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784" y="2888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719" y="2437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719" y="2437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719" y="2204"/>
              <a:ext cx="1076" cy="2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719" y="2204"/>
              <a:ext cx="1076" cy="233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719" y="1970"/>
              <a:ext cx="1076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719" y="1970"/>
              <a:ext cx="1076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784" y="1978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2136" y="1934"/>
              <a:ext cx="1547" cy="4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136" y="1934"/>
              <a:ext cx="1547" cy="440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45" y="1946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2241" y="1946"/>
              <a:ext cx="94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3087" y="1946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3184" y="1946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145" y="2150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241" y="2150"/>
              <a:ext cx="94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3087" y="2150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3184" y="2150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136" y="1290"/>
              <a:ext cx="1547" cy="6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136" y="1290"/>
              <a:ext cx="1547" cy="64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2145" y="1294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2241" y="1294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2434" y="1294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616" y="1294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2145" y="1508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2241" y="1508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2434" y="1508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2616" y="1508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2145" y="1711"/>
              <a:ext cx="19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2241" y="1711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2434" y="1711"/>
              <a:ext cx="28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2616" y="1711"/>
              <a:ext cx="103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SubsystemC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2136" y="1056"/>
              <a:ext cx="1547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2136" y="1056"/>
              <a:ext cx="1547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2627" y="1069"/>
              <a:ext cx="66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Facade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516" y="651"/>
              <a:ext cx="810" cy="3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516" y="651"/>
              <a:ext cx="810" cy="30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591" y="695"/>
              <a:ext cx="75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Library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565" y="1529"/>
              <a:ext cx="769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565" y="1529"/>
              <a:ext cx="769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565" y="1295"/>
              <a:ext cx="769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565" y="1295"/>
              <a:ext cx="769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4565" y="1061"/>
              <a:ext cx="769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4565" y="1061"/>
              <a:ext cx="769" cy="234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4662" y="1069"/>
              <a:ext cx="66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 flipV="1">
              <a:off x="3787" y="1387"/>
              <a:ext cx="778" cy="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5838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Прототип – паттерн, порождающий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81227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Задает виды создаваемых объектов с помощью </a:t>
            </a:r>
            <a:endParaRPr lang="ru-RU" sz="2200" dirty="0" smtClean="0"/>
          </a:p>
          <a:p>
            <a:r>
              <a:rPr lang="ru-RU" sz="2200" smtClean="0"/>
              <a:t>экземпляра-прототипа и создает новые объекты, путем</a:t>
            </a:r>
            <a:endParaRPr lang="ru-RU" sz="2200" dirty="0" smtClean="0"/>
          </a:p>
          <a:p>
            <a:r>
              <a:rPr lang="ru-RU" sz="2200" smtClean="0"/>
              <a:t>копирования этого прототипа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-32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Prototype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Prototype</a:t>
            </a:r>
          </a:p>
        </p:txBody>
      </p:sp>
      <p:grpSp>
        <p:nvGrpSpPr>
          <p:cNvPr id="11269" name="Group 5"/>
          <p:cNvGrpSpPr>
            <a:grpSpLocks noChangeAspect="1"/>
          </p:cNvGrpSpPr>
          <p:nvPr/>
        </p:nvGrpSpPr>
        <p:grpSpPr bwMode="auto">
          <a:xfrm>
            <a:off x="1143000" y="1143000"/>
            <a:ext cx="6383338" cy="5099050"/>
            <a:chOff x="720" y="720"/>
            <a:chExt cx="4021" cy="3212"/>
          </a:xfrm>
        </p:grpSpPr>
        <p:sp>
          <p:nvSpPr>
            <p:cNvPr id="1126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20" y="720"/>
              <a:ext cx="4005" cy="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992" y="1400"/>
              <a:ext cx="1703" cy="6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992" y="1400"/>
              <a:ext cx="1703" cy="640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011" y="1405"/>
              <a:ext cx="28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3151" y="1405"/>
              <a:ext cx="82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Clone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3837" y="1405"/>
              <a:ext cx="4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011" y="1716"/>
              <a:ext cx="28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151" y="1716"/>
              <a:ext cx="123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DeepCopy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242" y="1716"/>
              <a:ext cx="4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992" y="760"/>
              <a:ext cx="1703" cy="6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992" y="760"/>
              <a:ext cx="1703" cy="640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3089" y="766"/>
              <a:ext cx="1652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3151" y="1078"/>
              <a:ext cx="1512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IPrototype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51" y="1571"/>
              <a:ext cx="1119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751" y="1571"/>
              <a:ext cx="1119" cy="262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751" y="1309"/>
              <a:ext cx="1119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751" y="1309"/>
              <a:ext cx="1119" cy="262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751" y="968"/>
              <a:ext cx="1119" cy="3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751" y="968"/>
              <a:ext cx="1119" cy="341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891" y="984"/>
              <a:ext cx="96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2992" y="3262"/>
              <a:ext cx="1703" cy="6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2992" y="3262"/>
              <a:ext cx="1703" cy="640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011" y="3274"/>
              <a:ext cx="28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3151" y="3274"/>
              <a:ext cx="82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Clone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837" y="3274"/>
              <a:ext cx="4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011" y="3570"/>
              <a:ext cx="28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151" y="3570"/>
              <a:ext cx="123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DeepCopy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4242" y="3570"/>
              <a:ext cx="4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2992" y="3000"/>
              <a:ext cx="1703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2992" y="3000"/>
              <a:ext cx="1703" cy="262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2992" y="2660"/>
              <a:ext cx="1703" cy="3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2992" y="2660"/>
              <a:ext cx="1703" cy="340"/>
            </a:xfrm>
            <a:prstGeom prst="rect">
              <a:avLst/>
            </a:pr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3229" y="2666"/>
              <a:ext cx="137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Prototype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2" name="Freeform 38"/>
            <p:cNvSpPr>
              <a:spLocks noEditPoints="1"/>
            </p:cNvSpPr>
            <p:nvPr/>
          </p:nvSpPr>
          <p:spPr bwMode="auto">
            <a:xfrm>
              <a:off x="3836" y="2219"/>
              <a:ext cx="15" cy="449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392"/>
                </a:cxn>
                <a:cxn ang="0">
                  <a:pos x="16" y="453"/>
                </a:cxn>
                <a:cxn ang="0">
                  <a:pos x="8" y="461"/>
                </a:cxn>
                <a:cxn ang="0">
                  <a:pos x="0" y="453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461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2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392"/>
                  </a:moveTo>
                  <a:lnTo>
                    <a:pt x="16" y="453"/>
                  </a:lnTo>
                  <a:cubicBezTo>
                    <a:pt x="16" y="457"/>
                    <a:pt x="12" y="461"/>
                    <a:pt x="8" y="461"/>
                  </a:cubicBezTo>
                  <a:cubicBezTo>
                    <a:pt x="4" y="461"/>
                    <a:pt x="0" y="457"/>
                    <a:pt x="0" y="453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</a:path>
              </a:pathLst>
            </a:custGeom>
            <a:solidFill>
              <a:schemeClr val="tx1"/>
            </a:solidFill>
            <a:ln w="16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3727" y="2040"/>
              <a:ext cx="233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233" y="187"/>
                </a:cxn>
                <a:cxn ang="0">
                  <a:pos x="117" y="0"/>
                </a:cxn>
                <a:cxn ang="0">
                  <a:pos x="0" y="187"/>
                </a:cxn>
              </a:cxnLst>
              <a:rect l="0" t="0" r="r" b="b"/>
              <a:pathLst>
                <a:path w="233" h="187">
                  <a:moveTo>
                    <a:pt x="0" y="187"/>
                  </a:moveTo>
                  <a:lnTo>
                    <a:pt x="233" y="187"/>
                  </a:lnTo>
                  <a:lnTo>
                    <a:pt x="117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3727" y="2040"/>
              <a:ext cx="233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233" y="187"/>
                </a:cxn>
                <a:cxn ang="0">
                  <a:pos x="117" y="0"/>
                </a:cxn>
                <a:cxn ang="0">
                  <a:pos x="0" y="187"/>
                </a:cxn>
              </a:cxnLst>
              <a:rect l="0" t="0" r="r" b="b"/>
              <a:pathLst>
                <a:path w="233" h="187">
                  <a:moveTo>
                    <a:pt x="0" y="187"/>
                  </a:moveTo>
                  <a:lnTo>
                    <a:pt x="233" y="187"/>
                  </a:lnTo>
                  <a:lnTo>
                    <a:pt x="117" y="0"/>
                  </a:lnTo>
                  <a:lnTo>
                    <a:pt x="0" y="187"/>
                  </a:lnTo>
                  <a:close/>
                </a:path>
              </a:pathLst>
            </a:cu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2104" y="1400"/>
              <a:ext cx="888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6" name="Freeform 42"/>
            <p:cNvSpPr>
              <a:spLocks/>
            </p:cNvSpPr>
            <p:nvPr/>
          </p:nvSpPr>
          <p:spPr bwMode="auto">
            <a:xfrm>
              <a:off x="1870" y="1330"/>
              <a:ext cx="234" cy="140"/>
            </a:xfrm>
            <a:custGeom>
              <a:avLst/>
              <a:gdLst/>
              <a:ahLst/>
              <a:cxnLst>
                <a:cxn ang="0">
                  <a:pos x="117" y="140"/>
                </a:cxn>
                <a:cxn ang="0">
                  <a:pos x="0" y="70"/>
                </a:cxn>
                <a:cxn ang="0">
                  <a:pos x="117" y="0"/>
                </a:cxn>
                <a:cxn ang="0">
                  <a:pos x="234" y="70"/>
                </a:cxn>
                <a:cxn ang="0">
                  <a:pos x="117" y="140"/>
                </a:cxn>
              </a:cxnLst>
              <a:rect l="0" t="0" r="r" b="b"/>
              <a:pathLst>
                <a:path w="234" h="140">
                  <a:moveTo>
                    <a:pt x="117" y="140"/>
                  </a:moveTo>
                  <a:lnTo>
                    <a:pt x="0" y="70"/>
                  </a:lnTo>
                  <a:lnTo>
                    <a:pt x="117" y="0"/>
                  </a:lnTo>
                  <a:lnTo>
                    <a:pt x="234" y="70"/>
                  </a:lnTo>
                  <a:lnTo>
                    <a:pt x="117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7" name="Freeform 43"/>
            <p:cNvSpPr>
              <a:spLocks/>
            </p:cNvSpPr>
            <p:nvPr/>
          </p:nvSpPr>
          <p:spPr bwMode="auto">
            <a:xfrm>
              <a:off x="1870" y="1330"/>
              <a:ext cx="234" cy="140"/>
            </a:xfrm>
            <a:custGeom>
              <a:avLst/>
              <a:gdLst/>
              <a:ahLst/>
              <a:cxnLst>
                <a:cxn ang="0">
                  <a:pos x="117" y="140"/>
                </a:cxn>
                <a:cxn ang="0">
                  <a:pos x="0" y="70"/>
                </a:cxn>
                <a:cxn ang="0">
                  <a:pos x="117" y="0"/>
                </a:cxn>
                <a:cxn ang="0">
                  <a:pos x="234" y="70"/>
                </a:cxn>
                <a:cxn ang="0">
                  <a:pos x="117" y="140"/>
                </a:cxn>
              </a:cxnLst>
              <a:rect l="0" t="0" r="r" b="b"/>
              <a:pathLst>
                <a:path w="234" h="140">
                  <a:moveTo>
                    <a:pt x="117" y="140"/>
                  </a:moveTo>
                  <a:lnTo>
                    <a:pt x="0" y="70"/>
                  </a:lnTo>
                  <a:lnTo>
                    <a:pt x="117" y="0"/>
                  </a:lnTo>
                  <a:lnTo>
                    <a:pt x="234" y="70"/>
                  </a:lnTo>
                  <a:lnTo>
                    <a:pt x="117" y="140"/>
                  </a:lnTo>
                  <a:close/>
                </a:path>
              </a:pathLst>
            </a:custGeom>
            <a:noFill/>
            <a:ln w="1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564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Фабричный метод – паттерн, порождающий классы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42886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035384"/>
            <a:ext cx="76738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Определяет интерфейс для создания объекта, но </a:t>
            </a:r>
            <a:endParaRPr lang="ru-RU" sz="2200" dirty="0" smtClean="0"/>
          </a:p>
          <a:p>
            <a:r>
              <a:rPr lang="ru-RU" sz="2200" smtClean="0"/>
              <a:t>оставляет подклассам решение о том, какой класс</a:t>
            </a:r>
            <a:endParaRPr lang="ru-RU" sz="2200" dirty="0" smtClean="0"/>
          </a:p>
          <a:p>
            <a:r>
              <a:rPr lang="ru-RU" sz="2200" smtClean="0"/>
              <a:t>инстанцировать. Фабричный метод позволяет классу</a:t>
            </a:r>
            <a:endParaRPr lang="ru-RU" sz="2200" dirty="0" smtClean="0"/>
          </a:p>
          <a:p>
            <a:r>
              <a:rPr lang="ru-RU" sz="2200" smtClean="0"/>
              <a:t>делегировать инстанцирование подклассам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500034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Factory method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753285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215" y="5357826"/>
            <a:ext cx="67233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/>
              <a:t>Virtual Constructor (</a:t>
            </a:r>
            <a:r>
              <a:rPr lang="ru-RU" sz="2200" smtClean="0"/>
              <a:t>виртуальный конструктор</a:t>
            </a:r>
            <a:r>
              <a:rPr lang="en-US" sz="2200" dirty="0" smtClean="0"/>
              <a:t>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0" y="142852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Decorator</a:t>
            </a:r>
            <a:endParaRPr lang="ru-RU" sz="40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2250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Декоратор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00306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06822"/>
            <a:ext cx="83728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Динамически добавляет объекту новые обязанности. </a:t>
            </a:r>
            <a:endParaRPr lang="ru-RU" sz="2200" dirty="0" smtClean="0"/>
          </a:p>
          <a:p>
            <a:r>
              <a:rPr lang="ru-RU" sz="2200" smtClean="0"/>
              <a:t>Является гибкой альтернативой порождению подклассов </a:t>
            </a:r>
            <a:endParaRPr lang="ru-RU" sz="2200" dirty="0" smtClean="0"/>
          </a:p>
          <a:p>
            <a:r>
              <a:rPr lang="ru-RU" sz="2200" smtClean="0"/>
              <a:t>с целью расширения функциональности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4569749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143512"/>
            <a:ext cx="2722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/>
              <a:t>Wrapper (</a:t>
            </a:r>
            <a:r>
              <a:rPr lang="ru-RU" sz="2200" dirty="0" smtClean="0"/>
              <a:t>обертка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Заголовок 2"/>
          <p:cNvSpPr txBox="1">
            <a:spLocks/>
          </p:cNvSpPr>
          <p:nvPr/>
        </p:nvSpPr>
        <p:spPr>
          <a:xfrm>
            <a:off x="500034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Factory method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293" name="Group 5"/>
          <p:cNvGrpSpPr>
            <a:grpSpLocks noChangeAspect="1"/>
          </p:cNvGrpSpPr>
          <p:nvPr/>
        </p:nvGrpSpPr>
        <p:grpSpPr bwMode="auto">
          <a:xfrm>
            <a:off x="365125" y="1071563"/>
            <a:ext cx="8462963" cy="4573588"/>
            <a:chOff x="230" y="675"/>
            <a:chExt cx="5331" cy="2881"/>
          </a:xfrm>
        </p:grpSpPr>
        <p:sp>
          <p:nvSpPr>
            <p:cNvPr id="12331" name="Freeform 43"/>
            <p:cNvSpPr>
              <a:spLocks noEditPoints="1"/>
            </p:cNvSpPr>
            <p:nvPr/>
          </p:nvSpPr>
          <p:spPr bwMode="auto">
            <a:xfrm>
              <a:off x="4354" y="1721"/>
              <a:ext cx="674" cy="201"/>
            </a:xfrm>
            <a:custGeom>
              <a:avLst/>
              <a:gdLst/>
              <a:ahLst/>
              <a:cxnLst>
                <a:cxn ang="0">
                  <a:pos x="1081" y="319"/>
                </a:cxn>
                <a:cxn ang="0">
                  <a:pos x="1081" y="79"/>
                </a:cxn>
                <a:cxn ang="0">
                  <a:pos x="1089" y="71"/>
                </a:cxn>
                <a:cxn ang="0">
                  <a:pos x="1097" y="79"/>
                </a:cxn>
                <a:cxn ang="0">
                  <a:pos x="1097" y="319"/>
                </a:cxn>
                <a:cxn ang="0">
                  <a:pos x="1089" y="327"/>
                </a:cxn>
                <a:cxn ang="0">
                  <a:pos x="1081" y="319"/>
                </a:cxn>
                <a:cxn ang="0">
                  <a:pos x="1016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632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632" y="0"/>
                </a:cxn>
                <a:cxn ang="0">
                  <a:pos x="640" y="8"/>
                </a:cxn>
                <a:cxn ang="0">
                  <a:pos x="632" y="16"/>
                </a:cxn>
                <a:cxn ang="0">
                  <a:pos x="248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48" y="0"/>
                </a:cxn>
                <a:cxn ang="0">
                  <a:pos x="256" y="8"/>
                </a:cxn>
                <a:cxn ang="0">
                  <a:pos x="248" y="16"/>
                </a:cxn>
              </a:cxnLst>
              <a:rect l="0" t="0" r="r" b="b"/>
              <a:pathLst>
                <a:path w="1097" h="327">
                  <a:moveTo>
                    <a:pt x="1081" y="319"/>
                  </a:moveTo>
                  <a:lnTo>
                    <a:pt x="1081" y="79"/>
                  </a:lnTo>
                  <a:cubicBezTo>
                    <a:pt x="1081" y="75"/>
                    <a:pt x="1085" y="71"/>
                    <a:pt x="1089" y="71"/>
                  </a:cubicBezTo>
                  <a:cubicBezTo>
                    <a:pt x="1094" y="71"/>
                    <a:pt x="1097" y="75"/>
                    <a:pt x="1097" y="79"/>
                  </a:cubicBezTo>
                  <a:lnTo>
                    <a:pt x="1097" y="319"/>
                  </a:lnTo>
                  <a:cubicBezTo>
                    <a:pt x="1097" y="324"/>
                    <a:pt x="1094" y="327"/>
                    <a:pt x="1089" y="327"/>
                  </a:cubicBezTo>
                  <a:cubicBezTo>
                    <a:pt x="1085" y="327"/>
                    <a:pt x="1081" y="324"/>
                    <a:pt x="1081" y="319"/>
                  </a:cubicBezTo>
                  <a:close/>
                  <a:moveTo>
                    <a:pt x="1016" y="16"/>
                  </a:move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close/>
                  <a:moveTo>
                    <a:pt x="632" y="16"/>
                  </a:move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close/>
                  <a:moveTo>
                    <a:pt x="248" y="16"/>
                  </a:move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4" name="Freeform 56"/>
            <p:cNvSpPr>
              <a:spLocks noEditPoints="1"/>
            </p:cNvSpPr>
            <p:nvPr/>
          </p:nvSpPr>
          <p:spPr bwMode="auto">
            <a:xfrm>
              <a:off x="2610" y="2504"/>
              <a:ext cx="1158" cy="719"/>
            </a:xfrm>
            <a:custGeom>
              <a:avLst/>
              <a:gdLst/>
              <a:ahLst/>
              <a:cxnLst>
                <a:cxn ang="0">
                  <a:pos x="0" y="1048"/>
                </a:cxn>
                <a:cxn ang="0">
                  <a:pos x="16" y="1048"/>
                </a:cxn>
                <a:cxn ang="0">
                  <a:pos x="8" y="1168"/>
                </a:cxn>
                <a:cxn ang="0">
                  <a:pos x="0" y="968"/>
                </a:cxn>
                <a:cxn ang="0">
                  <a:pos x="8" y="940"/>
                </a:cxn>
                <a:cxn ang="0">
                  <a:pos x="109" y="948"/>
                </a:cxn>
                <a:cxn ang="0">
                  <a:pos x="8" y="956"/>
                </a:cxn>
                <a:cxn ang="0">
                  <a:pos x="16" y="968"/>
                </a:cxn>
                <a:cxn ang="0">
                  <a:pos x="0" y="968"/>
                </a:cxn>
                <a:cxn ang="0">
                  <a:pos x="293" y="940"/>
                </a:cxn>
                <a:cxn ang="0">
                  <a:pos x="293" y="956"/>
                </a:cxn>
                <a:cxn ang="0">
                  <a:pos x="173" y="948"/>
                </a:cxn>
                <a:cxn ang="0">
                  <a:pos x="373" y="940"/>
                </a:cxn>
                <a:cxn ang="0">
                  <a:pos x="493" y="948"/>
                </a:cxn>
                <a:cxn ang="0">
                  <a:pos x="373" y="956"/>
                </a:cxn>
                <a:cxn ang="0">
                  <a:pos x="373" y="940"/>
                </a:cxn>
                <a:cxn ang="0">
                  <a:pos x="677" y="940"/>
                </a:cxn>
                <a:cxn ang="0">
                  <a:pos x="677" y="956"/>
                </a:cxn>
                <a:cxn ang="0">
                  <a:pos x="557" y="948"/>
                </a:cxn>
                <a:cxn ang="0">
                  <a:pos x="757" y="940"/>
                </a:cxn>
                <a:cxn ang="0">
                  <a:pos x="877" y="948"/>
                </a:cxn>
                <a:cxn ang="0">
                  <a:pos x="757" y="956"/>
                </a:cxn>
                <a:cxn ang="0">
                  <a:pos x="757" y="940"/>
                </a:cxn>
                <a:cxn ang="0">
                  <a:pos x="1061" y="940"/>
                </a:cxn>
                <a:cxn ang="0">
                  <a:pos x="1061" y="956"/>
                </a:cxn>
                <a:cxn ang="0">
                  <a:pos x="941" y="948"/>
                </a:cxn>
                <a:cxn ang="0">
                  <a:pos x="1141" y="940"/>
                </a:cxn>
                <a:cxn ang="0">
                  <a:pos x="1261" y="948"/>
                </a:cxn>
                <a:cxn ang="0">
                  <a:pos x="1141" y="956"/>
                </a:cxn>
                <a:cxn ang="0">
                  <a:pos x="1141" y="940"/>
                </a:cxn>
                <a:cxn ang="0">
                  <a:pos x="1445" y="940"/>
                </a:cxn>
                <a:cxn ang="0">
                  <a:pos x="1445" y="956"/>
                </a:cxn>
                <a:cxn ang="0">
                  <a:pos x="1325" y="948"/>
                </a:cxn>
                <a:cxn ang="0">
                  <a:pos x="1525" y="940"/>
                </a:cxn>
                <a:cxn ang="0">
                  <a:pos x="1645" y="948"/>
                </a:cxn>
                <a:cxn ang="0">
                  <a:pos x="1525" y="956"/>
                </a:cxn>
                <a:cxn ang="0">
                  <a:pos x="1525" y="940"/>
                </a:cxn>
                <a:cxn ang="0">
                  <a:pos x="1756" y="940"/>
                </a:cxn>
                <a:cxn ang="0">
                  <a:pos x="1748" y="875"/>
                </a:cxn>
                <a:cxn ang="0">
                  <a:pos x="1764" y="875"/>
                </a:cxn>
                <a:cxn ang="0">
                  <a:pos x="1756" y="956"/>
                </a:cxn>
                <a:cxn ang="0">
                  <a:pos x="1709" y="948"/>
                </a:cxn>
                <a:cxn ang="0">
                  <a:pos x="1748" y="795"/>
                </a:cxn>
                <a:cxn ang="0">
                  <a:pos x="1756" y="675"/>
                </a:cxn>
                <a:cxn ang="0">
                  <a:pos x="1764" y="795"/>
                </a:cxn>
                <a:cxn ang="0">
                  <a:pos x="1748" y="795"/>
                </a:cxn>
                <a:cxn ang="0">
                  <a:pos x="1748" y="491"/>
                </a:cxn>
                <a:cxn ang="0">
                  <a:pos x="1764" y="491"/>
                </a:cxn>
                <a:cxn ang="0">
                  <a:pos x="1756" y="611"/>
                </a:cxn>
                <a:cxn ang="0">
                  <a:pos x="1748" y="411"/>
                </a:cxn>
                <a:cxn ang="0">
                  <a:pos x="1756" y="291"/>
                </a:cxn>
                <a:cxn ang="0">
                  <a:pos x="1764" y="411"/>
                </a:cxn>
                <a:cxn ang="0">
                  <a:pos x="1748" y="411"/>
                </a:cxn>
                <a:cxn ang="0">
                  <a:pos x="1748" y="107"/>
                </a:cxn>
                <a:cxn ang="0">
                  <a:pos x="1764" y="107"/>
                </a:cxn>
                <a:cxn ang="0">
                  <a:pos x="1756" y="227"/>
                </a:cxn>
                <a:cxn ang="0">
                  <a:pos x="1748" y="27"/>
                </a:cxn>
                <a:cxn ang="0">
                  <a:pos x="1756" y="0"/>
                </a:cxn>
                <a:cxn ang="0">
                  <a:pos x="1764" y="27"/>
                </a:cxn>
                <a:cxn ang="0">
                  <a:pos x="1748" y="27"/>
                </a:cxn>
              </a:cxnLst>
              <a:rect l="0" t="0" r="r" b="b"/>
              <a:pathLst>
                <a:path w="1764" h="1168">
                  <a:moveTo>
                    <a:pt x="0" y="1160"/>
                  </a:moveTo>
                  <a:lnTo>
                    <a:pt x="0" y="1048"/>
                  </a:lnTo>
                  <a:cubicBezTo>
                    <a:pt x="0" y="1043"/>
                    <a:pt x="4" y="1040"/>
                    <a:pt x="8" y="1040"/>
                  </a:cubicBezTo>
                  <a:cubicBezTo>
                    <a:pt x="12" y="1040"/>
                    <a:pt x="16" y="1043"/>
                    <a:pt x="16" y="1048"/>
                  </a:cubicBezTo>
                  <a:lnTo>
                    <a:pt x="16" y="1160"/>
                  </a:lnTo>
                  <a:cubicBezTo>
                    <a:pt x="16" y="1164"/>
                    <a:pt x="12" y="1168"/>
                    <a:pt x="8" y="1168"/>
                  </a:cubicBezTo>
                  <a:cubicBezTo>
                    <a:pt x="4" y="1168"/>
                    <a:pt x="0" y="1164"/>
                    <a:pt x="0" y="1160"/>
                  </a:cubicBezTo>
                  <a:close/>
                  <a:moveTo>
                    <a:pt x="0" y="968"/>
                  </a:moveTo>
                  <a:lnTo>
                    <a:pt x="0" y="948"/>
                  </a:lnTo>
                  <a:cubicBezTo>
                    <a:pt x="0" y="944"/>
                    <a:pt x="4" y="940"/>
                    <a:pt x="8" y="940"/>
                  </a:cubicBezTo>
                  <a:lnTo>
                    <a:pt x="101" y="940"/>
                  </a:lnTo>
                  <a:cubicBezTo>
                    <a:pt x="105" y="940"/>
                    <a:pt x="109" y="944"/>
                    <a:pt x="109" y="948"/>
                  </a:cubicBezTo>
                  <a:cubicBezTo>
                    <a:pt x="109" y="953"/>
                    <a:pt x="105" y="956"/>
                    <a:pt x="101" y="956"/>
                  </a:cubicBezTo>
                  <a:lnTo>
                    <a:pt x="8" y="956"/>
                  </a:lnTo>
                  <a:lnTo>
                    <a:pt x="16" y="948"/>
                  </a:lnTo>
                  <a:lnTo>
                    <a:pt x="16" y="968"/>
                  </a:lnTo>
                  <a:cubicBezTo>
                    <a:pt x="16" y="972"/>
                    <a:pt x="12" y="976"/>
                    <a:pt x="8" y="976"/>
                  </a:cubicBezTo>
                  <a:cubicBezTo>
                    <a:pt x="4" y="976"/>
                    <a:pt x="0" y="972"/>
                    <a:pt x="0" y="968"/>
                  </a:cubicBezTo>
                  <a:close/>
                  <a:moveTo>
                    <a:pt x="181" y="940"/>
                  </a:moveTo>
                  <a:lnTo>
                    <a:pt x="293" y="940"/>
                  </a:lnTo>
                  <a:cubicBezTo>
                    <a:pt x="297" y="940"/>
                    <a:pt x="301" y="944"/>
                    <a:pt x="301" y="948"/>
                  </a:cubicBezTo>
                  <a:cubicBezTo>
                    <a:pt x="301" y="953"/>
                    <a:pt x="297" y="956"/>
                    <a:pt x="293" y="956"/>
                  </a:cubicBezTo>
                  <a:lnTo>
                    <a:pt x="181" y="956"/>
                  </a:lnTo>
                  <a:cubicBezTo>
                    <a:pt x="177" y="956"/>
                    <a:pt x="173" y="953"/>
                    <a:pt x="173" y="948"/>
                  </a:cubicBezTo>
                  <a:cubicBezTo>
                    <a:pt x="173" y="944"/>
                    <a:pt x="177" y="940"/>
                    <a:pt x="181" y="940"/>
                  </a:cubicBezTo>
                  <a:close/>
                  <a:moveTo>
                    <a:pt x="373" y="940"/>
                  </a:moveTo>
                  <a:lnTo>
                    <a:pt x="485" y="940"/>
                  </a:lnTo>
                  <a:cubicBezTo>
                    <a:pt x="489" y="940"/>
                    <a:pt x="493" y="944"/>
                    <a:pt x="493" y="948"/>
                  </a:cubicBezTo>
                  <a:cubicBezTo>
                    <a:pt x="493" y="953"/>
                    <a:pt x="489" y="956"/>
                    <a:pt x="485" y="956"/>
                  </a:cubicBezTo>
                  <a:lnTo>
                    <a:pt x="373" y="956"/>
                  </a:lnTo>
                  <a:cubicBezTo>
                    <a:pt x="369" y="956"/>
                    <a:pt x="365" y="953"/>
                    <a:pt x="365" y="948"/>
                  </a:cubicBezTo>
                  <a:cubicBezTo>
                    <a:pt x="365" y="944"/>
                    <a:pt x="369" y="940"/>
                    <a:pt x="373" y="940"/>
                  </a:cubicBezTo>
                  <a:close/>
                  <a:moveTo>
                    <a:pt x="565" y="940"/>
                  </a:moveTo>
                  <a:lnTo>
                    <a:pt x="677" y="940"/>
                  </a:lnTo>
                  <a:cubicBezTo>
                    <a:pt x="681" y="940"/>
                    <a:pt x="685" y="944"/>
                    <a:pt x="685" y="948"/>
                  </a:cubicBezTo>
                  <a:cubicBezTo>
                    <a:pt x="685" y="953"/>
                    <a:pt x="681" y="956"/>
                    <a:pt x="677" y="956"/>
                  </a:cubicBezTo>
                  <a:lnTo>
                    <a:pt x="565" y="956"/>
                  </a:lnTo>
                  <a:cubicBezTo>
                    <a:pt x="561" y="956"/>
                    <a:pt x="557" y="953"/>
                    <a:pt x="557" y="948"/>
                  </a:cubicBezTo>
                  <a:cubicBezTo>
                    <a:pt x="557" y="944"/>
                    <a:pt x="561" y="940"/>
                    <a:pt x="565" y="940"/>
                  </a:cubicBezTo>
                  <a:close/>
                  <a:moveTo>
                    <a:pt x="757" y="940"/>
                  </a:moveTo>
                  <a:lnTo>
                    <a:pt x="869" y="940"/>
                  </a:lnTo>
                  <a:cubicBezTo>
                    <a:pt x="873" y="940"/>
                    <a:pt x="877" y="944"/>
                    <a:pt x="877" y="948"/>
                  </a:cubicBezTo>
                  <a:cubicBezTo>
                    <a:pt x="877" y="953"/>
                    <a:pt x="873" y="956"/>
                    <a:pt x="869" y="956"/>
                  </a:cubicBezTo>
                  <a:lnTo>
                    <a:pt x="757" y="956"/>
                  </a:lnTo>
                  <a:cubicBezTo>
                    <a:pt x="753" y="956"/>
                    <a:pt x="749" y="953"/>
                    <a:pt x="749" y="948"/>
                  </a:cubicBezTo>
                  <a:cubicBezTo>
                    <a:pt x="749" y="944"/>
                    <a:pt x="753" y="940"/>
                    <a:pt x="757" y="940"/>
                  </a:cubicBezTo>
                  <a:close/>
                  <a:moveTo>
                    <a:pt x="949" y="940"/>
                  </a:moveTo>
                  <a:lnTo>
                    <a:pt x="1061" y="940"/>
                  </a:lnTo>
                  <a:cubicBezTo>
                    <a:pt x="1065" y="940"/>
                    <a:pt x="1069" y="944"/>
                    <a:pt x="1069" y="948"/>
                  </a:cubicBezTo>
                  <a:cubicBezTo>
                    <a:pt x="1069" y="953"/>
                    <a:pt x="1065" y="956"/>
                    <a:pt x="1061" y="956"/>
                  </a:cubicBezTo>
                  <a:lnTo>
                    <a:pt x="949" y="956"/>
                  </a:lnTo>
                  <a:cubicBezTo>
                    <a:pt x="945" y="956"/>
                    <a:pt x="941" y="953"/>
                    <a:pt x="941" y="948"/>
                  </a:cubicBezTo>
                  <a:cubicBezTo>
                    <a:pt x="941" y="944"/>
                    <a:pt x="945" y="940"/>
                    <a:pt x="949" y="940"/>
                  </a:cubicBezTo>
                  <a:close/>
                  <a:moveTo>
                    <a:pt x="1141" y="940"/>
                  </a:moveTo>
                  <a:lnTo>
                    <a:pt x="1253" y="940"/>
                  </a:lnTo>
                  <a:cubicBezTo>
                    <a:pt x="1257" y="940"/>
                    <a:pt x="1261" y="944"/>
                    <a:pt x="1261" y="948"/>
                  </a:cubicBezTo>
                  <a:cubicBezTo>
                    <a:pt x="1261" y="953"/>
                    <a:pt x="1257" y="956"/>
                    <a:pt x="1253" y="956"/>
                  </a:cubicBezTo>
                  <a:lnTo>
                    <a:pt x="1141" y="956"/>
                  </a:lnTo>
                  <a:cubicBezTo>
                    <a:pt x="1137" y="956"/>
                    <a:pt x="1133" y="953"/>
                    <a:pt x="1133" y="948"/>
                  </a:cubicBezTo>
                  <a:cubicBezTo>
                    <a:pt x="1133" y="944"/>
                    <a:pt x="1137" y="940"/>
                    <a:pt x="1141" y="940"/>
                  </a:cubicBezTo>
                  <a:close/>
                  <a:moveTo>
                    <a:pt x="1333" y="940"/>
                  </a:moveTo>
                  <a:lnTo>
                    <a:pt x="1445" y="940"/>
                  </a:lnTo>
                  <a:cubicBezTo>
                    <a:pt x="1449" y="940"/>
                    <a:pt x="1453" y="944"/>
                    <a:pt x="1453" y="948"/>
                  </a:cubicBezTo>
                  <a:cubicBezTo>
                    <a:pt x="1453" y="953"/>
                    <a:pt x="1449" y="956"/>
                    <a:pt x="1445" y="956"/>
                  </a:cubicBezTo>
                  <a:lnTo>
                    <a:pt x="1333" y="956"/>
                  </a:lnTo>
                  <a:cubicBezTo>
                    <a:pt x="1329" y="956"/>
                    <a:pt x="1325" y="953"/>
                    <a:pt x="1325" y="948"/>
                  </a:cubicBezTo>
                  <a:cubicBezTo>
                    <a:pt x="1325" y="944"/>
                    <a:pt x="1329" y="940"/>
                    <a:pt x="1333" y="940"/>
                  </a:cubicBezTo>
                  <a:close/>
                  <a:moveTo>
                    <a:pt x="1525" y="940"/>
                  </a:moveTo>
                  <a:lnTo>
                    <a:pt x="1637" y="940"/>
                  </a:lnTo>
                  <a:cubicBezTo>
                    <a:pt x="1641" y="940"/>
                    <a:pt x="1645" y="944"/>
                    <a:pt x="1645" y="948"/>
                  </a:cubicBezTo>
                  <a:cubicBezTo>
                    <a:pt x="1645" y="953"/>
                    <a:pt x="1641" y="956"/>
                    <a:pt x="1637" y="956"/>
                  </a:cubicBezTo>
                  <a:lnTo>
                    <a:pt x="1525" y="956"/>
                  </a:lnTo>
                  <a:cubicBezTo>
                    <a:pt x="1521" y="956"/>
                    <a:pt x="1517" y="953"/>
                    <a:pt x="1517" y="948"/>
                  </a:cubicBezTo>
                  <a:cubicBezTo>
                    <a:pt x="1517" y="944"/>
                    <a:pt x="1521" y="940"/>
                    <a:pt x="1525" y="940"/>
                  </a:cubicBezTo>
                  <a:close/>
                  <a:moveTo>
                    <a:pt x="1717" y="940"/>
                  </a:moveTo>
                  <a:lnTo>
                    <a:pt x="1756" y="940"/>
                  </a:lnTo>
                  <a:lnTo>
                    <a:pt x="1748" y="948"/>
                  </a:lnTo>
                  <a:lnTo>
                    <a:pt x="1748" y="875"/>
                  </a:lnTo>
                  <a:cubicBezTo>
                    <a:pt x="1748" y="871"/>
                    <a:pt x="1752" y="867"/>
                    <a:pt x="1756" y="867"/>
                  </a:cubicBezTo>
                  <a:cubicBezTo>
                    <a:pt x="1760" y="867"/>
                    <a:pt x="1764" y="871"/>
                    <a:pt x="1764" y="875"/>
                  </a:cubicBezTo>
                  <a:lnTo>
                    <a:pt x="1764" y="948"/>
                  </a:lnTo>
                  <a:cubicBezTo>
                    <a:pt x="1764" y="953"/>
                    <a:pt x="1760" y="956"/>
                    <a:pt x="1756" y="956"/>
                  </a:cubicBezTo>
                  <a:lnTo>
                    <a:pt x="1717" y="956"/>
                  </a:lnTo>
                  <a:cubicBezTo>
                    <a:pt x="1713" y="956"/>
                    <a:pt x="1709" y="953"/>
                    <a:pt x="1709" y="948"/>
                  </a:cubicBezTo>
                  <a:cubicBezTo>
                    <a:pt x="1709" y="944"/>
                    <a:pt x="1713" y="940"/>
                    <a:pt x="1717" y="940"/>
                  </a:cubicBezTo>
                  <a:close/>
                  <a:moveTo>
                    <a:pt x="1748" y="795"/>
                  </a:moveTo>
                  <a:lnTo>
                    <a:pt x="1748" y="683"/>
                  </a:lnTo>
                  <a:cubicBezTo>
                    <a:pt x="1748" y="679"/>
                    <a:pt x="1752" y="675"/>
                    <a:pt x="1756" y="675"/>
                  </a:cubicBezTo>
                  <a:cubicBezTo>
                    <a:pt x="1760" y="675"/>
                    <a:pt x="1764" y="679"/>
                    <a:pt x="1764" y="683"/>
                  </a:cubicBezTo>
                  <a:lnTo>
                    <a:pt x="1764" y="795"/>
                  </a:lnTo>
                  <a:cubicBezTo>
                    <a:pt x="1764" y="800"/>
                    <a:pt x="1760" y="803"/>
                    <a:pt x="1756" y="803"/>
                  </a:cubicBezTo>
                  <a:cubicBezTo>
                    <a:pt x="1752" y="803"/>
                    <a:pt x="1748" y="800"/>
                    <a:pt x="1748" y="795"/>
                  </a:cubicBezTo>
                  <a:close/>
                  <a:moveTo>
                    <a:pt x="1748" y="603"/>
                  </a:moveTo>
                  <a:lnTo>
                    <a:pt x="1748" y="491"/>
                  </a:lnTo>
                  <a:cubicBezTo>
                    <a:pt x="1748" y="487"/>
                    <a:pt x="1752" y="483"/>
                    <a:pt x="1756" y="483"/>
                  </a:cubicBezTo>
                  <a:cubicBezTo>
                    <a:pt x="1760" y="483"/>
                    <a:pt x="1764" y="487"/>
                    <a:pt x="1764" y="491"/>
                  </a:cubicBezTo>
                  <a:lnTo>
                    <a:pt x="1764" y="603"/>
                  </a:lnTo>
                  <a:cubicBezTo>
                    <a:pt x="1764" y="608"/>
                    <a:pt x="1760" y="611"/>
                    <a:pt x="1756" y="611"/>
                  </a:cubicBezTo>
                  <a:cubicBezTo>
                    <a:pt x="1752" y="611"/>
                    <a:pt x="1748" y="608"/>
                    <a:pt x="1748" y="603"/>
                  </a:cubicBezTo>
                  <a:close/>
                  <a:moveTo>
                    <a:pt x="1748" y="411"/>
                  </a:moveTo>
                  <a:lnTo>
                    <a:pt x="1748" y="299"/>
                  </a:lnTo>
                  <a:cubicBezTo>
                    <a:pt x="1748" y="295"/>
                    <a:pt x="1752" y="291"/>
                    <a:pt x="1756" y="291"/>
                  </a:cubicBezTo>
                  <a:cubicBezTo>
                    <a:pt x="1760" y="291"/>
                    <a:pt x="1764" y="295"/>
                    <a:pt x="1764" y="299"/>
                  </a:cubicBezTo>
                  <a:lnTo>
                    <a:pt x="1764" y="411"/>
                  </a:lnTo>
                  <a:cubicBezTo>
                    <a:pt x="1764" y="416"/>
                    <a:pt x="1760" y="419"/>
                    <a:pt x="1756" y="419"/>
                  </a:cubicBezTo>
                  <a:cubicBezTo>
                    <a:pt x="1752" y="419"/>
                    <a:pt x="1748" y="416"/>
                    <a:pt x="1748" y="411"/>
                  </a:cubicBezTo>
                  <a:close/>
                  <a:moveTo>
                    <a:pt x="1748" y="219"/>
                  </a:moveTo>
                  <a:lnTo>
                    <a:pt x="1748" y="107"/>
                  </a:lnTo>
                  <a:cubicBezTo>
                    <a:pt x="1748" y="103"/>
                    <a:pt x="1752" y="99"/>
                    <a:pt x="1756" y="99"/>
                  </a:cubicBezTo>
                  <a:cubicBezTo>
                    <a:pt x="1760" y="99"/>
                    <a:pt x="1764" y="103"/>
                    <a:pt x="1764" y="107"/>
                  </a:cubicBezTo>
                  <a:lnTo>
                    <a:pt x="1764" y="219"/>
                  </a:lnTo>
                  <a:cubicBezTo>
                    <a:pt x="1764" y="224"/>
                    <a:pt x="1760" y="227"/>
                    <a:pt x="1756" y="227"/>
                  </a:cubicBezTo>
                  <a:cubicBezTo>
                    <a:pt x="1752" y="227"/>
                    <a:pt x="1748" y="224"/>
                    <a:pt x="1748" y="219"/>
                  </a:cubicBezTo>
                  <a:close/>
                  <a:moveTo>
                    <a:pt x="1748" y="27"/>
                  </a:moveTo>
                  <a:lnTo>
                    <a:pt x="1748" y="8"/>
                  </a:lnTo>
                  <a:cubicBezTo>
                    <a:pt x="1748" y="3"/>
                    <a:pt x="1752" y="0"/>
                    <a:pt x="1756" y="0"/>
                  </a:cubicBezTo>
                  <a:cubicBezTo>
                    <a:pt x="1760" y="0"/>
                    <a:pt x="1764" y="3"/>
                    <a:pt x="1764" y="8"/>
                  </a:cubicBezTo>
                  <a:lnTo>
                    <a:pt x="1764" y="27"/>
                  </a:lnTo>
                  <a:cubicBezTo>
                    <a:pt x="1764" y="32"/>
                    <a:pt x="1760" y="35"/>
                    <a:pt x="1756" y="35"/>
                  </a:cubicBezTo>
                  <a:cubicBezTo>
                    <a:pt x="1752" y="35"/>
                    <a:pt x="1748" y="32"/>
                    <a:pt x="1748" y="27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3836" y="1318"/>
              <a:ext cx="1074" cy="1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836" y="1318"/>
              <a:ext cx="1074" cy="16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836" y="913"/>
              <a:ext cx="1074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836" y="913"/>
              <a:ext cx="1074" cy="40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898" y="915"/>
              <a:ext cx="104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4026" y="1112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571" y="1970"/>
              <a:ext cx="1767" cy="1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571" y="1970"/>
              <a:ext cx="1767" cy="16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571" y="1754"/>
              <a:ext cx="1767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571" y="1754"/>
              <a:ext cx="1767" cy="21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584" y="1763"/>
              <a:ext cx="17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672" y="1763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361" y="1763"/>
              <a:ext cx="2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1538" y="1763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571" y="1539"/>
              <a:ext cx="1767" cy="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571" y="1539"/>
              <a:ext cx="1767" cy="21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1194" y="1546"/>
              <a:ext cx="61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3226" y="2343"/>
              <a:ext cx="1074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3226" y="2343"/>
              <a:ext cx="1074" cy="16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226" y="2177"/>
              <a:ext cx="1074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3226" y="2177"/>
              <a:ext cx="1074" cy="16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3226" y="1962"/>
              <a:ext cx="1074" cy="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226" y="1962"/>
              <a:ext cx="1074" cy="21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3416" y="1970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8" name="Freeform 30"/>
            <p:cNvSpPr>
              <a:spLocks noEditPoints="1"/>
            </p:cNvSpPr>
            <p:nvPr/>
          </p:nvSpPr>
          <p:spPr bwMode="auto">
            <a:xfrm>
              <a:off x="3758" y="1597"/>
              <a:ext cx="620" cy="370"/>
            </a:xfrm>
            <a:custGeom>
              <a:avLst/>
              <a:gdLst/>
              <a:ahLst/>
              <a:cxnLst>
                <a:cxn ang="0">
                  <a:pos x="1008" y="8"/>
                </a:cxn>
                <a:cxn ang="0">
                  <a:pos x="1008" y="218"/>
                </a:cxn>
                <a:cxn ang="0">
                  <a:pos x="1000" y="226"/>
                </a:cxn>
                <a:cxn ang="0">
                  <a:pos x="969" y="226"/>
                </a:cxn>
                <a:cxn ang="0">
                  <a:pos x="961" y="218"/>
                </a:cxn>
                <a:cxn ang="0">
                  <a:pos x="969" y="210"/>
                </a:cxn>
                <a:cxn ang="0">
                  <a:pos x="1000" y="210"/>
                </a:cxn>
                <a:cxn ang="0">
                  <a:pos x="992" y="218"/>
                </a:cxn>
                <a:cxn ang="0">
                  <a:pos x="992" y="8"/>
                </a:cxn>
                <a:cxn ang="0">
                  <a:pos x="1000" y="0"/>
                </a:cxn>
                <a:cxn ang="0">
                  <a:pos x="1008" y="8"/>
                </a:cxn>
                <a:cxn ang="0">
                  <a:pos x="825" y="226"/>
                </a:cxn>
                <a:cxn ang="0">
                  <a:pos x="585" y="226"/>
                </a:cxn>
                <a:cxn ang="0">
                  <a:pos x="577" y="218"/>
                </a:cxn>
                <a:cxn ang="0">
                  <a:pos x="585" y="210"/>
                </a:cxn>
                <a:cxn ang="0">
                  <a:pos x="825" y="210"/>
                </a:cxn>
                <a:cxn ang="0">
                  <a:pos x="833" y="218"/>
                </a:cxn>
                <a:cxn ang="0">
                  <a:pos x="825" y="226"/>
                </a:cxn>
                <a:cxn ang="0">
                  <a:pos x="441" y="226"/>
                </a:cxn>
                <a:cxn ang="0">
                  <a:pos x="201" y="226"/>
                </a:cxn>
                <a:cxn ang="0">
                  <a:pos x="193" y="218"/>
                </a:cxn>
                <a:cxn ang="0">
                  <a:pos x="201" y="210"/>
                </a:cxn>
                <a:cxn ang="0">
                  <a:pos x="441" y="210"/>
                </a:cxn>
                <a:cxn ang="0">
                  <a:pos x="449" y="218"/>
                </a:cxn>
                <a:cxn ang="0">
                  <a:pos x="441" y="226"/>
                </a:cxn>
                <a:cxn ang="0">
                  <a:pos x="57" y="226"/>
                </a:cxn>
                <a:cxn ang="0">
                  <a:pos x="8" y="226"/>
                </a:cxn>
                <a:cxn ang="0">
                  <a:pos x="16" y="218"/>
                </a:cxn>
                <a:cxn ang="0">
                  <a:pos x="16" y="408"/>
                </a:cxn>
                <a:cxn ang="0">
                  <a:pos x="8" y="416"/>
                </a:cxn>
                <a:cxn ang="0">
                  <a:pos x="0" y="408"/>
                </a:cxn>
                <a:cxn ang="0">
                  <a:pos x="0" y="218"/>
                </a:cxn>
                <a:cxn ang="0">
                  <a:pos x="8" y="210"/>
                </a:cxn>
                <a:cxn ang="0">
                  <a:pos x="57" y="210"/>
                </a:cxn>
                <a:cxn ang="0">
                  <a:pos x="65" y="218"/>
                </a:cxn>
                <a:cxn ang="0">
                  <a:pos x="57" y="226"/>
                </a:cxn>
                <a:cxn ang="0">
                  <a:pos x="16" y="552"/>
                </a:cxn>
                <a:cxn ang="0">
                  <a:pos x="16" y="593"/>
                </a:cxn>
                <a:cxn ang="0">
                  <a:pos x="8" y="601"/>
                </a:cxn>
                <a:cxn ang="0">
                  <a:pos x="0" y="593"/>
                </a:cxn>
                <a:cxn ang="0">
                  <a:pos x="0" y="552"/>
                </a:cxn>
                <a:cxn ang="0">
                  <a:pos x="8" y="544"/>
                </a:cxn>
                <a:cxn ang="0">
                  <a:pos x="16" y="552"/>
                </a:cxn>
              </a:cxnLst>
              <a:rect l="0" t="0" r="r" b="b"/>
              <a:pathLst>
                <a:path w="1008" h="601">
                  <a:moveTo>
                    <a:pt x="1008" y="8"/>
                  </a:moveTo>
                  <a:lnTo>
                    <a:pt x="1008" y="218"/>
                  </a:lnTo>
                  <a:cubicBezTo>
                    <a:pt x="1008" y="222"/>
                    <a:pt x="1004" y="226"/>
                    <a:pt x="1000" y="226"/>
                  </a:cubicBezTo>
                  <a:lnTo>
                    <a:pt x="969" y="226"/>
                  </a:lnTo>
                  <a:cubicBezTo>
                    <a:pt x="965" y="226"/>
                    <a:pt x="961" y="222"/>
                    <a:pt x="961" y="218"/>
                  </a:cubicBezTo>
                  <a:cubicBezTo>
                    <a:pt x="961" y="213"/>
                    <a:pt x="965" y="210"/>
                    <a:pt x="969" y="210"/>
                  </a:cubicBezTo>
                  <a:lnTo>
                    <a:pt x="1000" y="210"/>
                  </a:lnTo>
                  <a:lnTo>
                    <a:pt x="992" y="218"/>
                  </a:lnTo>
                  <a:lnTo>
                    <a:pt x="992" y="8"/>
                  </a:lnTo>
                  <a:cubicBezTo>
                    <a:pt x="992" y="4"/>
                    <a:pt x="995" y="0"/>
                    <a:pt x="1000" y="0"/>
                  </a:cubicBezTo>
                  <a:cubicBezTo>
                    <a:pt x="1004" y="0"/>
                    <a:pt x="1008" y="4"/>
                    <a:pt x="1008" y="8"/>
                  </a:cubicBezTo>
                  <a:close/>
                  <a:moveTo>
                    <a:pt x="825" y="226"/>
                  </a:moveTo>
                  <a:lnTo>
                    <a:pt x="585" y="226"/>
                  </a:lnTo>
                  <a:cubicBezTo>
                    <a:pt x="581" y="226"/>
                    <a:pt x="577" y="222"/>
                    <a:pt x="577" y="218"/>
                  </a:cubicBezTo>
                  <a:cubicBezTo>
                    <a:pt x="577" y="213"/>
                    <a:pt x="581" y="210"/>
                    <a:pt x="585" y="210"/>
                  </a:cubicBezTo>
                  <a:lnTo>
                    <a:pt x="825" y="210"/>
                  </a:lnTo>
                  <a:cubicBezTo>
                    <a:pt x="830" y="210"/>
                    <a:pt x="833" y="213"/>
                    <a:pt x="833" y="218"/>
                  </a:cubicBezTo>
                  <a:cubicBezTo>
                    <a:pt x="833" y="222"/>
                    <a:pt x="830" y="226"/>
                    <a:pt x="825" y="226"/>
                  </a:cubicBezTo>
                  <a:close/>
                  <a:moveTo>
                    <a:pt x="441" y="226"/>
                  </a:moveTo>
                  <a:lnTo>
                    <a:pt x="201" y="226"/>
                  </a:lnTo>
                  <a:cubicBezTo>
                    <a:pt x="197" y="226"/>
                    <a:pt x="193" y="222"/>
                    <a:pt x="193" y="218"/>
                  </a:cubicBezTo>
                  <a:cubicBezTo>
                    <a:pt x="193" y="213"/>
                    <a:pt x="197" y="210"/>
                    <a:pt x="201" y="210"/>
                  </a:cubicBezTo>
                  <a:lnTo>
                    <a:pt x="441" y="210"/>
                  </a:lnTo>
                  <a:cubicBezTo>
                    <a:pt x="446" y="210"/>
                    <a:pt x="449" y="213"/>
                    <a:pt x="449" y="218"/>
                  </a:cubicBezTo>
                  <a:cubicBezTo>
                    <a:pt x="449" y="222"/>
                    <a:pt x="446" y="226"/>
                    <a:pt x="441" y="226"/>
                  </a:cubicBezTo>
                  <a:close/>
                  <a:moveTo>
                    <a:pt x="57" y="226"/>
                  </a:moveTo>
                  <a:lnTo>
                    <a:pt x="8" y="226"/>
                  </a:lnTo>
                  <a:lnTo>
                    <a:pt x="16" y="218"/>
                  </a:lnTo>
                  <a:lnTo>
                    <a:pt x="16" y="408"/>
                  </a:lnTo>
                  <a:cubicBezTo>
                    <a:pt x="16" y="413"/>
                    <a:pt x="12" y="416"/>
                    <a:pt x="8" y="416"/>
                  </a:cubicBezTo>
                  <a:cubicBezTo>
                    <a:pt x="4" y="416"/>
                    <a:pt x="0" y="413"/>
                    <a:pt x="0" y="408"/>
                  </a:cubicBezTo>
                  <a:lnTo>
                    <a:pt x="0" y="218"/>
                  </a:lnTo>
                  <a:cubicBezTo>
                    <a:pt x="0" y="213"/>
                    <a:pt x="4" y="210"/>
                    <a:pt x="8" y="210"/>
                  </a:cubicBezTo>
                  <a:lnTo>
                    <a:pt x="57" y="210"/>
                  </a:lnTo>
                  <a:cubicBezTo>
                    <a:pt x="62" y="210"/>
                    <a:pt x="65" y="213"/>
                    <a:pt x="65" y="218"/>
                  </a:cubicBezTo>
                  <a:cubicBezTo>
                    <a:pt x="65" y="222"/>
                    <a:pt x="62" y="226"/>
                    <a:pt x="57" y="226"/>
                  </a:cubicBezTo>
                  <a:close/>
                  <a:moveTo>
                    <a:pt x="16" y="552"/>
                  </a:moveTo>
                  <a:lnTo>
                    <a:pt x="16" y="593"/>
                  </a:lnTo>
                  <a:cubicBezTo>
                    <a:pt x="16" y="598"/>
                    <a:pt x="12" y="601"/>
                    <a:pt x="8" y="601"/>
                  </a:cubicBezTo>
                  <a:cubicBezTo>
                    <a:pt x="4" y="601"/>
                    <a:pt x="0" y="598"/>
                    <a:pt x="0" y="593"/>
                  </a:cubicBezTo>
                  <a:lnTo>
                    <a:pt x="0" y="552"/>
                  </a:lnTo>
                  <a:cubicBezTo>
                    <a:pt x="0" y="548"/>
                    <a:pt x="4" y="544"/>
                    <a:pt x="8" y="544"/>
                  </a:cubicBezTo>
                  <a:cubicBezTo>
                    <a:pt x="12" y="544"/>
                    <a:pt x="16" y="548"/>
                    <a:pt x="16" y="552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auto">
            <a:xfrm>
              <a:off x="4299" y="1483"/>
              <a:ext cx="148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48" y="119"/>
                </a:cxn>
                <a:cxn ang="0">
                  <a:pos x="74" y="0"/>
                </a:cxn>
                <a:cxn ang="0">
                  <a:pos x="0" y="119"/>
                </a:cxn>
              </a:cxnLst>
              <a:rect l="0" t="0" r="r" b="b"/>
              <a:pathLst>
                <a:path w="148" h="119">
                  <a:moveTo>
                    <a:pt x="0" y="119"/>
                  </a:moveTo>
                  <a:lnTo>
                    <a:pt x="148" y="119"/>
                  </a:lnTo>
                  <a:lnTo>
                    <a:pt x="74" y="0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auto">
            <a:xfrm>
              <a:off x="4299" y="1483"/>
              <a:ext cx="148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148" y="119"/>
                </a:cxn>
                <a:cxn ang="0">
                  <a:pos x="74" y="0"/>
                </a:cxn>
                <a:cxn ang="0">
                  <a:pos x="0" y="119"/>
                </a:cxn>
              </a:cxnLst>
              <a:rect l="0" t="0" r="r" b="b"/>
              <a:pathLst>
                <a:path w="148" h="119">
                  <a:moveTo>
                    <a:pt x="0" y="119"/>
                  </a:moveTo>
                  <a:lnTo>
                    <a:pt x="148" y="119"/>
                  </a:lnTo>
                  <a:lnTo>
                    <a:pt x="74" y="0"/>
                  </a:lnTo>
                  <a:lnTo>
                    <a:pt x="0" y="119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auto">
            <a:xfrm>
              <a:off x="2486" y="1198"/>
              <a:ext cx="1350" cy="63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235" y="639"/>
                </a:cxn>
                <a:cxn ang="0">
                  <a:pos x="235" y="0"/>
                </a:cxn>
                <a:cxn ang="0">
                  <a:pos x="1350" y="0"/>
                </a:cxn>
              </a:cxnLst>
              <a:rect l="0" t="0" r="r" b="b"/>
              <a:pathLst>
                <a:path w="1350" h="639">
                  <a:moveTo>
                    <a:pt x="0" y="639"/>
                  </a:moveTo>
                  <a:lnTo>
                    <a:pt x="235" y="639"/>
                  </a:lnTo>
                  <a:lnTo>
                    <a:pt x="235" y="0"/>
                  </a:lnTo>
                  <a:lnTo>
                    <a:pt x="135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auto">
            <a:xfrm>
              <a:off x="2338" y="1790"/>
              <a:ext cx="148" cy="95"/>
            </a:xfrm>
            <a:custGeom>
              <a:avLst/>
              <a:gdLst/>
              <a:ahLst/>
              <a:cxnLst>
                <a:cxn ang="0">
                  <a:pos x="74" y="95"/>
                </a:cxn>
                <a:cxn ang="0">
                  <a:pos x="0" y="47"/>
                </a:cxn>
                <a:cxn ang="0">
                  <a:pos x="74" y="0"/>
                </a:cxn>
                <a:cxn ang="0">
                  <a:pos x="148" y="47"/>
                </a:cxn>
                <a:cxn ang="0">
                  <a:pos x="74" y="95"/>
                </a:cxn>
              </a:cxnLst>
              <a:rect l="0" t="0" r="r" b="b"/>
              <a:pathLst>
                <a:path w="148" h="95">
                  <a:moveTo>
                    <a:pt x="74" y="95"/>
                  </a:moveTo>
                  <a:lnTo>
                    <a:pt x="0" y="47"/>
                  </a:lnTo>
                  <a:lnTo>
                    <a:pt x="74" y="0"/>
                  </a:lnTo>
                  <a:lnTo>
                    <a:pt x="148" y="47"/>
                  </a:lnTo>
                  <a:lnTo>
                    <a:pt x="74" y="9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auto">
            <a:xfrm>
              <a:off x="2338" y="1790"/>
              <a:ext cx="148" cy="95"/>
            </a:xfrm>
            <a:custGeom>
              <a:avLst/>
              <a:gdLst/>
              <a:ahLst/>
              <a:cxnLst>
                <a:cxn ang="0">
                  <a:pos x="74" y="95"/>
                </a:cxn>
                <a:cxn ang="0">
                  <a:pos x="0" y="47"/>
                </a:cxn>
                <a:cxn ang="0">
                  <a:pos x="74" y="0"/>
                </a:cxn>
                <a:cxn ang="0">
                  <a:pos x="148" y="47"/>
                </a:cxn>
                <a:cxn ang="0">
                  <a:pos x="74" y="95"/>
                </a:cxn>
              </a:cxnLst>
              <a:rect l="0" t="0" r="r" b="b"/>
              <a:pathLst>
                <a:path w="148" h="95">
                  <a:moveTo>
                    <a:pt x="74" y="95"/>
                  </a:moveTo>
                  <a:lnTo>
                    <a:pt x="0" y="47"/>
                  </a:lnTo>
                  <a:lnTo>
                    <a:pt x="74" y="0"/>
                  </a:lnTo>
                  <a:lnTo>
                    <a:pt x="148" y="47"/>
                  </a:lnTo>
                  <a:lnTo>
                    <a:pt x="74" y="95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4486" y="2348"/>
              <a:ext cx="1075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4486" y="2348"/>
              <a:ext cx="1075" cy="16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4486" y="2183"/>
              <a:ext cx="1075" cy="1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4486" y="2183"/>
              <a:ext cx="1075" cy="16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4486" y="1967"/>
              <a:ext cx="1075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4486" y="1967"/>
              <a:ext cx="1075" cy="21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4675" y="1970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2" name="Rectangle 44"/>
            <p:cNvSpPr>
              <a:spLocks noChangeArrowheads="1"/>
            </p:cNvSpPr>
            <p:nvPr/>
          </p:nvSpPr>
          <p:spPr bwMode="auto">
            <a:xfrm>
              <a:off x="230" y="3320"/>
              <a:ext cx="2459" cy="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230" y="3320"/>
              <a:ext cx="2459" cy="21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4" name="Rectangle 46"/>
            <p:cNvSpPr>
              <a:spLocks noChangeArrowheads="1"/>
            </p:cNvSpPr>
            <p:nvPr/>
          </p:nvSpPr>
          <p:spPr bwMode="auto">
            <a:xfrm>
              <a:off x="240" y="3329"/>
              <a:ext cx="17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5" name="Rectangle 47"/>
            <p:cNvSpPr>
              <a:spLocks noChangeArrowheads="1"/>
            </p:cNvSpPr>
            <p:nvPr/>
          </p:nvSpPr>
          <p:spPr bwMode="auto">
            <a:xfrm>
              <a:off x="328" y="3329"/>
              <a:ext cx="122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FactoryMethod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6" name="Rectangle 48"/>
            <p:cNvSpPr>
              <a:spLocks noChangeArrowheads="1"/>
            </p:cNvSpPr>
            <p:nvPr/>
          </p:nvSpPr>
          <p:spPr bwMode="auto">
            <a:xfrm>
              <a:off x="1485" y="3316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7" name="Rectangle 49"/>
            <p:cNvSpPr>
              <a:spLocks noChangeArrowheads="1"/>
            </p:cNvSpPr>
            <p:nvPr/>
          </p:nvSpPr>
          <p:spPr bwMode="auto">
            <a:xfrm>
              <a:off x="1882" y="3329"/>
              <a:ext cx="78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230" y="3154"/>
              <a:ext cx="2459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230" y="3154"/>
              <a:ext cx="2459" cy="166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230" y="2939"/>
              <a:ext cx="2459" cy="2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1" name="Rectangle 53"/>
            <p:cNvSpPr>
              <a:spLocks noChangeArrowheads="1"/>
            </p:cNvSpPr>
            <p:nvPr/>
          </p:nvSpPr>
          <p:spPr bwMode="auto">
            <a:xfrm>
              <a:off x="230" y="2939"/>
              <a:ext cx="2459" cy="215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1154" y="2945"/>
              <a:ext cx="69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Creator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>
              <a:off x="1455" y="2135"/>
              <a:ext cx="4" cy="804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5" name="Freeform 57"/>
            <p:cNvSpPr>
              <a:spLocks/>
            </p:cNvSpPr>
            <p:nvPr/>
          </p:nvSpPr>
          <p:spPr bwMode="auto">
            <a:xfrm>
              <a:off x="3705" y="2509"/>
              <a:ext cx="117" cy="58"/>
            </a:xfrm>
            <a:custGeom>
              <a:avLst/>
              <a:gdLst/>
              <a:ahLst/>
              <a:cxnLst>
                <a:cxn ang="0">
                  <a:pos x="117" y="58"/>
                </a:cxn>
                <a:cxn ang="0">
                  <a:pos x="58" y="0"/>
                </a:cxn>
                <a:cxn ang="0">
                  <a:pos x="0" y="58"/>
                </a:cxn>
              </a:cxnLst>
              <a:rect l="0" t="0" r="r" b="b"/>
              <a:pathLst>
                <a:path w="117" h="58">
                  <a:moveTo>
                    <a:pt x="117" y="58"/>
                  </a:moveTo>
                  <a:lnTo>
                    <a:pt x="58" y="0"/>
                  </a:lnTo>
                  <a:lnTo>
                    <a:pt x="0" y="5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6" name="Freeform 58"/>
            <p:cNvSpPr>
              <a:spLocks noEditPoints="1"/>
            </p:cNvSpPr>
            <p:nvPr/>
          </p:nvSpPr>
          <p:spPr bwMode="auto">
            <a:xfrm>
              <a:off x="3738" y="2521"/>
              <a:ext cx="1290" cy="569"/>
            </a:xfrm>
            <a:custGeom>
              <a:avLst/>
              <a:gdLst/>
              <a:ahLst/>
              <a:cxnLst>
                <a:cxn ang="0">
                  <a:pos x="120" y="908"/>
                </a:cxn>
                <a:cxn ang="0">
                  <a:pos x="120" y="924"/>
                </a:cxn>
                <a:cxn ang="0">
                  <a:pos x="0" y="916"/>
                </a:cxn>
                <a:cxn ang="0">
                  <a:pos x="200" y="908"/>
                </a:cxn>
                <a:cxn ang="0">
                  <a:pos x="320" y="916"/>
                </a:cxn>
                <a:cxn ang="0">
                  <a:pos x="200" y="924"/>
                </a:cxn>
                <a:cxn ang="0">
                  <a:pos x="200" y="908"/>
                </a:cxn>
                <a:cxn ang="0">
                  <a:pos x="504" y="908"/>
                </a:cxn>
                <a:cxn ang="0">
                  <a:pos x="504" y="924"/>
                </a:cxn>
                <a:cxn ang="0">
                  <a:pos x="384" y="916"/>
                </a:cxn>
                <a:cxn ang="0">
                  <a:pos x="584" y="908"/>
                </a:cxn>
                <a:cxn ang="0">
                  <a:pos x="704" y="916"/>
                </a:cxn>
                <a:cxn ang="0">
                  <a:pos x="584" y="924"/>
                </a:cxn>
                <a:cxn ang="0">
                  <a:pos x="584" y="908"/>
                </a:cxn>
                <a:cxn ang="0">
                  <a:pos x="888" y="908"/>
                </a:cxn>
                <a:cxn ang="0">
                  <a:pos x="888" y="924"/>
                </a:cxn>
                <a:cxn ang="0">
                  <a:pos x="768" y="916"/>
                </a:cxn>
                <a:cxn ang="0">
                  <a:pos x="968" y="908"/>
                </a:cxn>
                <a:cxn ang="0">
                  <a:pos x="1088" y="916"/>
                </a:cxn>
                <a:cxn ang="0">
                  <a:pos x="968" y="924"/>
                </a:cxn>
                <a:cxn ang="0">
                  <a:pos x="968" y="908"/>
                </a:cxn>
                <a:cxn ang="0">
                  <a:pos x="1272" y="908"/>
                </a:cxn>
                <a:cxn ang="0">
                  <a:pos x="1272" y="924"/>
                </a:cxn>
                <a:cxn ang="0">
                  <a:pos x="1152" y="916"/>
                </a:cxn>
                <a:cxn ang="0">
                  <a:pos x="1352" y="908"/>
                </a:cxn>
                <a:cxn ang="0">
                  <a:pos x="1472" y="916"/>
                </a:cxn>
                <a:cxn ang="0">
                  <a:pos x="1352" y="924"/>
                </a:cxn>
                <a:cxn ang="0">
                  <a:pos x="1352" y="908"/>
                </a:cxn>
                <a:cxn ang="0">
                  <a:pos x="1656" y="908"/>
                </a:cxn>
                <a:cxn ang="0">
                  <a:pos x="1656" y="924"/>
                </a:cxn>
                <a:cxn ang="0">
                  <a:pos x="1536" y="916"/>
                </a:cxn>
                <a:cxn ang="0">
                  <a:pos x="1736" y="908"/>
                </a:cxn>
                <a:cxn ang="0">
                  <a:pos x="1856" y="916"/>
                </a:cxn>
                <a:cxn ang="0">
                  <a:pos x="1736" y="924"/>
                </a:cxn>
                <a:cxn ang="0">
                  <a:pos x="1736" y="908"/>
                </a:cxn>
                <a:cxn ang="0">
                  <a:pos x="2040" y="908"/>
                </a:cxn>
                <a:cxn ang="0">
                  <a:pos x="2040" y="924"/>
                </a:cxn>
                <a:cxn ang="0">
                  <a:pos x="1920" y="916"/>
                </a:cxn>
                <a:cxn ang="0">
                  <a:pos x="2083" y="888"/>
                </a:cxn>
                <a:cxn ang="0">
                  <a:pos x="2091" y="768"/>
                </a:cxn>
                <a:cxn ang="0">
                  <a:pos x="2099" y="888"/>
                </a:cxn>
                <a:cxn ang="0">
                  <a:pos x="2083" y="888"/>
                </a:cxn>
                <a:cxn ang="0">
                  <a:pos x="2083" y="584"/>
                </a:cxn>
                <a:cxn ang="0">
                  <a:pos x="2099" y="584"/>
                </a:cxn>
                <a:cxn ang="0">
                  <a:pos x="2091" y="704"/>
                </a:cxn>
                <a:cxn ang="0">
                  <a:pos x="2083" y="504"/>
                </a:cxn>
                <a:cxn ang="0">
                  <a:pos x="2091" y="384"/>
                </a:cxn>
                <a:cxn ang="0">
                  <a:pos x="2099" y="504"/>
                </a:cxn>
                <a:cxn ang="0">
                  <a:pos x="2083" y="504"/>
                </a:cxn>
                <a:cxn ang="0">
                  <a:pos x="2083" y="200"/>
                </a:cxn>
                <a:cxn ang="0">
                  <a:pos x="2099" y="200"/>
                </a:cxn>
                <a:cxn ang="0">
                  <a:pos x="2091" y="320"/>
                </a:cxn>
                <a:cxn ang="0">
                  <a:pos x="2083" y="120"/>
                </a:cxn>
                <a:cxn ang="0">
                  <a:pos x="2091" y="0"/>
                </a:cxn>
                <a:cxn ang="0">
                  <a:pos x="2099" y="120"/>
                </a:cxn>
                <a:cxn ang="0">
                  <a:pos x="2083" y="120"/>
                </a:cxn>
              </a:cxnLst>
              <a:rect l="0" t="0" r="r" b="b"/>
              <a:pathLst>
                <a:path w="2099" h="924">
                  <a:moveTo>
                    <a:pt x="8" y="908"/>
                  </a:moveTo>
                  <a:lnTo>
                    <a:pt x="120" y="908"/>
                  </a:lnTo>
                  <a:cubicBezTo>
                    <a:pt x="124" y="908"/>
                    <a:pt x="128" y="912"/>
                    <a:pt x="128" y="916"/>
                  </a:cubicBezTo>
                  <a:cubicBezTo>
                    <a:pt x="128" y="921"/>
                    <a:pt x="124" y="924"/>
                    <a:pt x="120" y="924"/>
                  </a:cubicBezTo>
                  <a:lnTo>
                    <a:pt x="8" y="924"/>
                  </a:lnTo>
                  <a:cubicBezTo>
                    <a:pt x="3" y="924"/>
                    <a:pt x="0" y="921"/>
                    <a:pt x="0" y="916"/>
                  </a:cubicBezTo>
                  <a:cubicBezTo>
                    <a:pt x="0" y="912"/>
                    <a:pt x="3" y="908"/>
                    <a:pt x="8" y="908"/>
                  </a:cubicBezTo>
                  <a:close/>
                  <a:moveTo>
                    <a:pt x="200" y="908"/>
                  </a:moveTo>
                  <a:lnTo>
                    <a:pt x="312" y="908"/>
                  </a:lnTo>
                  <a:cubicBezTo>
                    <a:pt x="316" y="908"/>
                    <a:pt x="320" y="912"/>
                    <a:pt x="320" y="916"/>
                  </a:cubicBezTo>
                  <a:cubicBezTo>
                    <a:pt x="320" y="921"/>
                    <a:pt x="316" y="924"/>
                    <a:pt x="312" y="924"/>
                  </a:cubicBezTo>
                  <a:lnTo>
                    <a:pt x="200" y="924"/>
                  </a:lnTo>
                  <a:cubicBezTo>
                    <a:pt x="195" y="924"/>
                    <a:pt x="192" y="921"/>
                    <a:pt x="192" y="916"/>
                  </a:cubicBezTo>
                  <a:cubicBezTo>
                    <a:pt x="192" y="912"/>
                    <a:pt x="195" y="908"/>
                    <a:pt x="200" y="908"/>
                  </a:cubicBezTo>
                  <a:close/>
                  <a:moveTo>
                    <a:pt x="392" y="908"/>
                  </a:moveTo>
                  <a:lnTo>
                    <a:pt x="504" y="908"/>
                  </a:lnTo>
                  <a:cubicBezTo>
                    <a:pt x="508" y="908"/>
                    <a:pt x="512" y="912"/>
                    <a:pt x="512" y="916"/>
                  </a:cubicBezTo>
                  <a:cubicBezTo>
                    <a:pt x="512" y="921"/>
                    <a:pt x="508" y="924"/>
                    <a:pt x="504" y="924"/>
                  </a:cubicBezTo>
                  <a:lnTo>
                    <a:pt x="392" y="924"/>
                  </a:lnTo>
                  <a:cubicBezTo>
                    <a:pt x="387" y="924"/>
                    <a:pt x="384" y="921"/>
                    <a:pt x="384" y="916"/>
                  </a:cubicBezTo>
                  <a:cubicBezTo>
                    <a:pt x="384" y="912"/>
                    <a:pt x="387" y="908"/>
                    <a:pt x="392" y="908"/>
                  </a:cubicBezTo>
                  <a:close/>
                  <a:moveTo>
                    <a:pt x="584" y="908"/>
                  </a:moveTo>
                  <a:lnTo>
                    <a:pt x="696" y="908"/>
                  </a:lnTo>
                  <a:cubicBezTo>
                    <a:pt x="700" y="908"/>
                    <a:pt x="704" y="912"/>
                    <a:pt x="704" y="916"/>
                  </a:cubicBezTo>
                  <a:cubicBezTo>
                    <a:pt x="704" y="921"/>
                    <a:pt x="700" y="924"/>
                    <a:pt x="696" y="924"/>
                  </a:cubicBezTo>
                  <a:lnTo>
                    <a:pt x="584" y="924"/>
                  </a:lnTo>
                  <a:cubicBezTo>
                    <a:pt x="579" y="924"/>
                    <a:pt x="576" y="921"/>
                    <a:pt x="576" y="916"/>
                  </a:cubicBezTo>
                  <a:cubicBezTo>
                    <a:pt x="576" y="912"/>
                    <a:pt x="579" y="908"/>
                    <a:pt x="584" y="908"/>
                  </a:cubicBezTo>
                  <a:close/>
                  <a:moveTo>
                    <a:pt x="776" y="908"/>
                  </a:moveTo>
                  <a:lnTo>
                    <a:pt x="888" y="908"/>
                  </a:lnTo>
                  <a:cubicBezTo>
                    <a:pt x="892" y="908"/>
                    <a:pt x="896" y="912"/>
                    <a:pt x="896" y="916"/>
                  </a:cubicBezTo>
                  <a:cubicBezTo>
                    <a:pt x="896" y="921"/>
                    <a:pt x="892" y="924"/>
                    <a:pt x="888" y="924"/>
                  </a:cubicBezTo>
                  <a:lnTo>
                    <a:pt x="776" y="924"/>
                  </a:lnTo>
                  <a:cubicBezTo>
                    <a:pt x="771" y="924"/>
                    <a:pt x="768" y="921"/>
                    <a:pt x="768" y="916"/>
                  </a:cubicBezTo>
                  <a:cubicBezTo>
                    <a:pt x="768" y="912"/>
                    <a:pt x="771" y="908"/>
                    <a:pt x="776" y="908"/>
                  </a:cubicBezTo>
                  <a:close/>
                  <a:moveTo>
                    <a:pt x="968" y="908"/>
                  </a:moveTo>
                  <a:lnTo>
                    <a:pt x="1080" y="908"/>
                  </a:lnTo>
                  <a:cubicBezTo>
                    <a:pt x="1084" y="908"/>
                    <a:pt x="1088" y="912"/>
                    <a:pt x="1088" y="916"/>
                  </a:cubicBezTo>
                  <a:cubicBezTo>
                    <a:pt x="1088" y="921"/>
                    <a:pt x="1084" y="924"/>
                    <a:pt x="1080" y="924"/>
                  </a:cubicBezTo>
                  <a:lnTo>
                    <a:pt x="968" y="924"/>
                  </a:lnTo>
                  <a:cubicBezTo>
                    <a:pt x="963" y="924"/>
                    <a:pt x="960" y="921"/>
                    <a:pt x="960" y="916"/>
                  </a:cubicBezTo>
                  <a:cubicBezTo>
                    <a:pt x="960" y="912"/>
                    <a:pt x="963" y="908"/>
                    <a:pt x="968" y="908"/>
                  </a:cubicBezTo>
                  <a:close/>
                  <a:moveTo>
                    <a:pt x="1160" y="908"/>
                  </a:moveTo>
                  <a:lnTo>
                    <a:pt x="1272" y="908"/>
                  </a:lnTo>
                  <a:cubicBezTo>
                    <a:pt x="1276" y="908"/>
                    <a:pt x="1280" y="912"/>
                    <a:pt x="1280" y="916"/>
                  </a:cubicBezTo>
                  <a:cubicBezTo>
                    <a:pt x="1280" y="921"/>
                    <a:pt x="1276" y="924"/>
                    <a:pt x="1272" y="924"/>
                  </a:cubicBezTo>
                  <a:lnTo>
                    <a:pt x="1160" y="924"/>
                  </a:lnTo>
                  <a:cubicBezTo>
                    <a:pt x="1155" y="924"/>
                    <a:pt x="1152" y="921"/>
                    <a:pt x="1152" y="916"/>
                  </a:cubicBezTo>
                  <a:cubicBezTo>
                    <a:pt x="1152" y="912"/>
                    <a:pt x="1155" y="908"/>
                    <a:pt x="1160" y="908"/>
                  </a:cubicBezTo>
                  <a:close/>
                  <a:moveTo>
                    <a:pt x="1352" y="908"/>
                  </a:moveTo>
                  <a:lnTo>
                    <a:pt x="1464" y="908"/>
                  </a:lnTo>
                  <a:cubicBezTo>
                    <a:pt x="1468" y="908"/>
                    <a:pt x="1472" y="912"/>
                    <a:pt x="1472" y="916"/>
                  </a:cubicBezTo>
                  <a:cubicBezTo>
                    <a:pt x="1472" y="921"/>
                    <a:pt x="1468" y="924"/>
                    <a:pt x="1464" y="924"/>
                  </a:cubicBezTo>
                  <a:lnTo>
                    <a:pt x="1352" y="924"/>
                  </a:lnTo>
                  <a:cubicBezTo>
                    <a:pt x="1347" y="924"/>
                    <a:pt x="1344" y="921"/>
                    <a:pt x="1344" y="916"/>
                  </a:cubicBezTo>
                  <a:cubicBezTo>
                    <a:pt x="1344" y="912"/>
                    <a:pt x="1347" y="908"/>
                    <a:pt x="1352" y="908"/>
                  </a:cubicBezTo>
                  <a:close/>
                  <a:moveTo>
                    <a:pt x="1544" y="908"/>
                  </a:moveTo>
                  <a:lnTo>
                    <a:pt x="1656" y="908"/>
                  </a:lnTo>
                  <a:cubicBezTo>
                    <a:pt x="1660" y="908"/>
                    <a:pt x="1664" y="912"/>
                    <a:pt x="1664" y="916"/>
                  </a:cubicBezTo>
                  <a:cubicBezTo>
                    <a:pt x="1664" y="921"/>
                    <a:pt x="1660" y="924"/>
                    <a:pt x="1656" y="924"/>
                  </a:cubicBezTo>
                  <a:lnTo>
                    <a:pt x="1544" y="924"/>
                  </a:lnTo>
                  <a:cubicBezTo>
                    <a:pt x="1539" y="924"/>
                    <a:pt x="1536" y="921"/>
                    <a:pt x="1536" y="916"/>
                  </a:cubicBezTo>
                  <a:cubicBezTo>
                    <a:pt x="1536" y="912"/>
                    <a:pt x="1539" y="908"/>
                    <a:pt x="1544" y="908"/>
                  </a:cubicBezTo>
                  <a:close/>
                  <a:moveTo>
                    <a:pt x="1736" y="908"/>
                  </a:moveTo>
                  <a:lnTo>
                    <a:pt x="1848" y="908"/>
                  </a:lnTo>
                  <a:cubicBezTo>
                    <a:pt x="1852" y="908"/>
                    <a:pt x="1856" y="912"/>
                    <a:pt x="1856" y="916"/>
                  </a:cubicBezTo>
                  <a:cubicBezTo>
                    <a:pt x="1856" y="921"/>
                    <a:pt x="1852" y="924"/>
                    <a:pt x="1848" y="924"/>
                  </a:cubicBezTo>
                  <a:lnTo>
                    <a:pt x="1736" y="924"/>
                  </a:lnTo>
                  <a:cubicBezTo>
                    <a:pt x="1731" y="924"/>
                    <a:pt x="1728" y="921"/>
                    <a:pt x="1728" y="916"/>
                  </a:cubicBezTo>
                  <a:cubicBezTo>
                    <a:pt x="1728" y="912"/>
                    <a:pt x="1731" y="908"/>
                    <a:pt x="1736" y="908"/>
                  </a:cubicBezTo>
                  <a:close/>
                  <a:moveTo>
                    <a:pt x="1928" y="908"/>
                  </a:moveTo>
                  <a:lnTo>
                    <a:pt x="2040" y="908"/>
                  </a:lnTo>
                  <a:cubicBezTo>
                    <a:pt x="2044" y="908"/>
                    <a:pt x="2048" y="912"/>
                    <a:pt x="2048" y="916"/>
                  </a:cubicBezTo>
                  <a:cubicBezTo>
                    <a:pt x="2048" y="921"/>
                    <a:pt x="2044" y="924"/>
                    <a:pt x="2040" y="924"/>
                  </a:cubicBezTo>
                  <a:lnTo>
                    <a:pt x="1928" y="924"/>
                  </a:lnTo>
                  <a:cubicBezTo>
                    <a:pt x="1923" y="924"/>
                    <a:pt x="1920" y="921"/>
                    <a:pt x="1920" y="916"/>
                  </a:cubicBezTo>
                  <a:cubicBezTo>
                    <a:pt x="1920" y="912"/>
                    <a:pt x="1923" y="908"/>
                    <a:pt x="1928" y="908"/>
                  </a:cubicBezTo>
                  <a:close/>
                  <a:moveTo>
                    <a:pt x="2083" y="888"/>
                  </a:moveTo>
                  <a:lnTo>
                    <a:pt x="2083" y="776"/>
                  </a:lnTo>
                  <a:cubicBezTo>
                    <a:pt x="2083" y="771"/>
                    <a:pt x="2087" y="768"/>
                    <a:pt x="2091" y="768"/>
                  </a:cubicBezTo>
                  <a:cubicBezTo>
                    <a:pt x="2096" y="768"/>
                    <a:pt x="2099" y="771"/>
                    <a:pt x="2099" y="776"/>
                  </a:cubicBezTo>
                  <a:lnTo>
                    <a:pt x="2099" y="888"/>
                  </a:lnTo>
                  <a:cubicBezTo>
                    <a:pt x="2099" y="892"/>
                    <a:pt x="2096" y="896"/>
                    <a:pt x="2091" y="896"/>
                  </a:cubicBezTo>
                  <a:cubicBezTo>
                    <a:pt x="2087" y="896"/>
                    <a:pt x="2083" y="892"/>
                    <a:pt x="2083" y="888"/>
                  </a:cubicBezTo>
                  <a:close/>
                  <a:moveTo>
                    <a:pt x="2083" y="696"/>
                  </a:moveTo>
                  <a:lnTo>
                    <a:pt x="2083" y="584"/>
                  </a:lnTo>
                  <a:cubicBezTo>
                    <a:pt x="2083" y="579"/>
                    <a:pt x="2087" y="576"/>
                    <a:pt x="2091" y="576"/>
                  </a:cubicBezTo>
                  <a:cubicBezTo>
                    <a:pt x="2096" y="576"/>
                    <a:pt x="2099" y="579"/>
                    <a:pt x="2099" y="584"/>
                  </a:cubicBezTo>
                  <a:lnTo>
                    <a:pt x="2099" y="696"/>
                  </a:lnTo>
                  <a:cubicBezTo>
                    <a:pt x="2099" y="700"/>
                    <a:pt x="2096" y="704"/>
                    <a:pt x="2091" y="704"/>
                  </a:cubicBezTo>
                  <a:cubicBezTo>
                    <a:pt x="2087" y="704"/>
                    <a:pt x="2083" y="700"/>
                    <a:pt x="2083" y="696"/>
                  </a:cubicBezTo>
                  <a:close/>
                  <a:moveTo>
                    <a:pt x="2083" y="504"/>
                  </a:moveTo>
                  <a:lnTo>
                    <a:pt x="2083" y="392"/>
                  </a:lnTo>
                  <a:cubicBezTo>
                    <a:pt x="2083" y="387"/>
                    <a:pt x="2087" y="384"/>
                    <a:pt x="2091" y="384"/>
                  </a:cubicBezTo>
                  <a:cubicBezTo>
                    <a:pt x="2096" y="384"/>
                    <a:pt x="2099" y="387"/>
                    <a:pt x="2099" y="392"/>
                  </a:cubicBezTo>
                  <a:lnTo>
                    <a:pt x="2099" y="504"/>
                  </a:lnTo>
                  <a:cubicBezTo>
                    <a:pt x="2099" y="508"/>
                    <a:pt x="2096" y="512"/>
                    <a:pt x="2091" y="512"/>
                  </a:cubicBezTo>
                  <a:cubicBezTo>
                    <a:pt x="2087" y="512"/>
                    <a:pt x="2083" y="508"/>
                    <a:pt x="2083" y="504"/>
                  </a:cubicBezTo>
                  <a:close/>
                  <a:moveTo>
                    <a:pt x="2083" y="312"/>
                  </a:moveTo>
                  <a:lnTo>
                    <a:pt x="2083" y="200"/>
                  </a:lnTo>
                  <a:cubicBezTo>
                    <a:pt x="2083" y="195"/>
                    <a:pt x="2087" y="192"/>
                    <a:pt x="2091" y="192"/>
                  </a:cubicBezTo>
                  <a:cubicBezTo>
                    <a:pt x="2096" y="192"/>
                    <a:pt x="2099" y="195"/>
                    <a:pt x="2099" y="200"/>
                  </a:cubicBezTo>
                  <a:lnTo>
                    <a:pt x="2099" y="312"/>
                  </a:lnTo>
                  <a:cubicBezTo>
                    <a:pt x="2099" y="316"/>
                    <a:pt x="2096" y="320"/>
                    <a:pt x="2091" y="320"/>
                  </a:cubicBezTo>
                  <a:cubicBezTo>
                    <a:pt x="2087" y="320"/>
                    <a:pt x="2083" y="316"/>
                    <a:pt x="2083" y="312"/>
                  </a:cubicBezTo>
                  <a:close/>
                  <a:moveTo>
                    <a:pt x="2083" y="120"/>
                  </a:moveTo>
                  <a:lnTo>
                    <a:pt x="2083" y="8"/>
                  </a:lnTo>
                  <a:cubicBezTo>
                    <a:pt x="2083" y="3"/>
                    <a:pt x="2087" y="0"/>
                    <a:pt x="2091" y="0"/>
                  </a:cubicBezTo>
                  <a:cubicBezTo>
                    <a:pt x="2096" y="0"/>
                    <a:pt x="2099" y="3"/>
                    <a:pt x="2099" y="8"/>
                  </a:cubicBezTo>
                  <a:lnTo>
                    <a:pt x="2099" y="120"/>
                  </a:lnTo>
                  <a:cubicBezTo>
                    <a:pt x="2099" y="124"/>
                    <a:pt x="2096" y="128"/>
                    <a:pt x="2091" y="128"/>
                  </a:cubicBezTo>
                  <a:cubicBezTo>
                    <a:pt x="2087" y="128"/>
                    <a:pt x="2083" y="124"/>
                    <a:pt x="2083" y="120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7" name="Freeform 59"/>
            <p:cNvSpPr>
              <a:spLocks/>
            </p:cNvSpPr>
            <p:nvPr/>
          </p:nvSpPr>
          <p:spPr bwMode="auto">
            <a:xfrm>
              <a:off x="4965" y="2514"/>
              <a:ext cx="117" cy="59"/>
            </a:xfrm>
            <a:custGeom>
              <a:avLst/>
              <a:gdLst/>
              <a:ahLst/>
              <a:cxnLst>
                <a:cxn ang="0">
                  <a:pos x="117" y="59"/>
                </a:cxn>
                <a:cxn ang="0">
                  <a:pos x="58" y="0"/>
                </a:cxn>
                <a:cxn ang="0">
                  <a:pos x="0" y="59"/>
                </a:cxn>
              </a:cxnLst>
              <a:rect l="0" t="0" r="r" b="b"/>
              <a:pathLst>
                <a:path w="117" h="59">
                  <a:moveTo>
                    <a:pt x="117" y="59"/>
                  </a:moveTo>
                  <a:lnTo>
                    <a:pt x="58" y="0"/>
                  </a:lnTo>
                  <a:lnTo>
                    <a:pt x="0" y="59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48" name="Freeform 60"/>
            <p:cNvSpPr>
              <a:spLocks noEditPoints="1"/>
            </p:cNvSpPr>
            <p:nvPr/>
          </p:nvSpPr>
          <p:spPr bwMode="auto">
            <a:xfrm>
              <a:off x="250" y="872"/>
              <a:ext cx="3080" cy="253"/>
            </a:xfrm>
            <a:custGeom>
              <a:avLst/>
              <a:gdLst/>
              <a:ahLst/>
              <a:cxnLst>
                <a:cxn ang="0">
                  <a:pos x="2378" y="141"/>
                </a:cxn>
                <a:cxn ang="0">
                  <a:pos x="2260" y="0"/>
                </a:cxn>
                <a:cxn ang="0">
                  <a:pos x="2260" y="141"/>
                </a:cxn>
                <a:cxn ang="0">
                  <a:pos x="2378" y="141"/>
                </a:cxn>
                <a:cxn ang="0">
                  <a:pos x="0" y="483"/>
                </a:cxn>
                <a:cxn ang="0">
                  <a:pos x="2378" y="483"/>
                </a:cxn>
                <a:cxn ang="0">
                  <a:pos x="2378" y="141"/>
                </a:cxn>
                <a:cxn ang="0">
                  <a:pos x="2260" y="141"/>
                </a:cxn>
                <a:cxn ang="0">
                  <a:pos x="2260" y="0"/>
                </a:cxn>
                <a:cxn ang="0">
                  <a:pos x="0" y="0"/>
                </a:cxn>
                <a:cxn ang="0">
                  <a:pos x="0" y="483"/>
                </a:cxn>
              </a:cxnLst>
              <a:rect l="0" t="0" r="r" b="b"/>
              <a:pathLst>
                <a:path w="2378" h="483">
                  <a:moveTo>
                    <a:pt x="2378" y="141"/>
                  </a:moveTo>
                  <a:lnTo>
                    <a:pt x="2260" y="0"/>
                  </a:lnTo>
                  <a:lnTo>
                    <a:pt x="2260" y="141"/>
                  </a:lnTo>
                  <a:lnTo>
                    <a:pt x="2378" y="141"/>
                  </a:lnTo>
                  <a:close/>
                  <a:moveTo>
                    <a:pt x="0" y="483"/>
                  </a:moveTo>
                  <a:lnTo>
                    <a:pt x="2378" y="483"/>
                  </a:lnTo>
                  <a:lnTo>
                    <a:pt x="2378" y="141"/>
                  </a:lnTo>
                  <a:lnTo>
                    <a:pt x="2260" y="141"/>
                  </a:lnTo>
                  <a:lnTo>
                    <a:pt x="2260" y="0"/>
                  </a:lnTo>
                  <a:lnTo>
                    <a:pt x="0" y="0"/>
                  </a:lnTo>
                  <a:lnTo>
                    <a:pt x="0" y="4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50" name="Freeform 62"/>
            <p:cNvSpPr>
              <a:spLocks/>
            </p:cNvSpPr>
            <p:nvPr/>
          </p:nvSpPr>
          <p:spPr bwMode="auto">
            <a:xfrm>
              <a:off x="250" y="872"/>
              <a:ext cx="3080" cy="253"/>
            </a:xfrm>
            <a:custGeom>
              <a:avLst/>
              <a:gdLst/>
              <a:ahLst/>
              <a:cxnLst>
                <a:cxn ang="0">
                  <a:pos x="0" y="483"/>
                </a:cxn>
                <a:cxn ang="0">
                  <a:pos x="2378" y="483"/>
                </a:cxn>
                <a:cxn ang="0">
                  <a:pos x="2378" y="141"/>
                </a:cxn>
                <a:cxn ang="0">
                  <a:pos x="2260" y="141"/>
                </a:cxn>
                <a:cxn ang="0">
                  <a:pos x="2260" y="0"/>
                </a:cxn>
                <a:cxn ang="0">
                  <a:pos x="0" y="0"/>
                </a:cxn>
                <a:cxn ang="0">
                  <a:pos x="0" y="483"/>
                </a:cxn>
              </a:cxnLst>
              <a:rect l="0" t="0" r="r" b="b"/>
              <a:pathLst>
                <a:path w="2378" h="483">
                  <a:moveTo>
                    <a:pt x="0" y="483"/>
                  </a:moveTo>
                  <a:lnTo>
                    <a:pt x="2378" y="483"/>
                  </a:lnTo>
                  <a:lnTo>
                    <a:pt x="2378" y="141"/>
                  </a:lnTo>
                  <a:lnTo>
                    <a:pt x="2260" y="141"/>
                  </a:lnTo>
                  <a:lnTo>
                    <a:pt x="2260" y="0"/>
                  </a:lnTo>
                  <a:lnTo>
                    <a:pt x="0" y="0"/>
                  </a:lnTo>
                  <a:lnTo>
                    <a:pt x="0" y="483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51" name="Rectangle 63"/>
            <p:cNvSpPr>
              <a:spLocks noChangeArrowheads="1"/>
            </p:cNvSpPr>
            <p:nvPr/>
          </p:nvSpPr>
          <p:spPr bwMode="auto">
            <a:xfrm>
              <a:off x="299" y="68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3" name="Rectangle 65"/>
            <p:cNvSpPr>
              <a:spLocks noChangeArrowheads="1"/>
            </p:cNvSpPr>
            <p:nvPr/>
          </p:nvSpPr>
          <p:spPr bwMode="auto">
            <a:xfrm>
              <a:off x="315" y="900"/>
              <a:ext cx="28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product = с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reator.</a:t>
              </a:r>
              <a:r>
                <a:rPr lang="ru-RU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FactoryMethod</a:t>
              </a:r>
              <a:r>
                <a:rPr lang="ru-RU" dirty="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()</a:t>
              </a:r>
              <a:endParaRPr lang="ru-RU" sz="16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5" name="Rectangle 67"/>
            <p:cNvSpPr>
              <a:spLocks noChangeArrowheads="1"/>
            </p:cNvSpPr>
            <p:nvPr/>
          </p:nvSpPr>
          <p:spPr bwMode="auto">
            <a:xfrm>
              <a:off x="1665" y="67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57" name="Freeform 69"/>
            <p:cNvSpPr>
              <a:spLocks noEditPoints="1"/>
            </p:cNvSpPr>
            <p:nvPr/>
          </p:nvSpPr>
          <p:spPr bwMode="auto">
            <a:xfrm>
              <a:off x="1414" y="1125"/>
              <a:ext cx="10" cy="40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51"/>
                </a:cxn>
                <a:cxn ang="0">
                  <a:pos x="8" y="659"/>
                </a:cxn>
                <a:cxn ang="0">
                  <a:pos x="0" y="651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</a:cxnLst>
              <a:rect l="0" t="0" r="r" b="b"/>
              <a:pathLst>
                <a:path w="16" h="659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3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3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3" y="512"/>
                    <a:pt x="8" y="512"/>
                  </a:cubicBezTo>
                  <a:cubicBezTo>
                    <a:pt x="4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51"/>
                  </a:lnTo>
                  <a:cubicBezTo>
                    <a:pt x="16" y="655"/>
                    <a:pt x="13" y="659"/>
                    <a:pt x="8" y="659"/>
                  </a:cubicBezTo>
                  <a:cubicBezTo>
                    <a:pt x="4" y="659"/>
                    <a:pt x="0" y="655"/>
                    <a:pt x="0" y="651"/>
                  </a:cubicBez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82718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Абстрактная фабрика – паттерн, порождающий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42886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035384"/>
            <a:ext cx="73276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Предоставляет интерфейс для создания семейств </a:t>
            </a:r>
            <a:endParaRPr lang="ru-RU" sz="2200" dirty="0" smtClean="0"/>
          </a:p>
          <a:p>
            <a:r>
              <a:rPr lang="ru-RU" sz="2200" smtClean="0"/>
              <a:t>взаимосвязанных или взаимозависимых объектов</a:t>
            </a:r>
            <a:r>
              <a:rPr lang="ru-RU" sz="2200" dirty="0" smtClean="0"/>
              <a:t>,</a:t>
            </a:r>
          </a:p>
          <a:p>
            <a:r>
              <a:rPr lang="ru-RU" sz="2200" smtClean="0"/>
              <a:t>не специфицируя их конкретных классов</a:t>
            </a:r>
            <a:r>
              <a:rPr lang="ru-RU" sz="22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571536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Abstract factory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753285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215" y="5357826"/>
            <a:ext cx="31566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/>
              <a:t>Kit (</a:t>
            </a:r>
            <a:r>
              <a:rPr lang="ru-RU" sz="2200" dirty="0" smtClean="0"/>
              <a:t>инструментарий</a:t>
            </a:r>
            <a:r>
              <a:rPr lang="en-US" sz="2200" dirty="0" smtClean="0"/>
              <a:t>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2"/>
          <p:cNvSpPr txBox="1">
            <a:spLocks/>
          </p:cNvSpPr>
          <p:nvPr/>
        </p:nvSpPr>
        <p:spPr>
          <a:xfrm>
            <a:off x="571536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Abstract factory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317" name="Group 5"/>
          <p:cNvGrpSpPr>
            <a:grpSpLocks noChangeAspect="1"/>
          </p:cNvGrpSpPr>
          <p:nvPr/>
        </p:nvGrpSpPr>
        <p:grpSpPr bwMode="auto">
          <a:xfrm>
            <a:off x="236538" y="1458913"/>
            <a:ext cx="8734425" cy="4098925"/>
            <a:chOff x="149" y="919"/>
            <a:chExt cx="5502" cy="2582"/>
          </a:xfrm>
        </p:grpSpPr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534" y="2306"/>
              <a:ext cx="818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534" y="2306"/>
              <a:ext cx="818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534" y="2009"/>
              <a:ext cx="818" cy="2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34" y="2009"/>
              <a:ext cx="818" cy="29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590" y="2013"/>
              <a:ext cx="8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691" y="2150"/>
              <a:ext cx="5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IFactory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49" y="3130"/>
              <a:ext cx="726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149" y="3130"/>
              <a:ext cx="726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149" y="3008"/>
              <a:ext cx="726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149" y="3008"/>
              <a:ext cx="726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149" y="2850"/>
              <a:ext cx="726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149" y="2850"/>
              <a:ext cx="726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193" y="2858"/>
              <a:ext cx="7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FactoryOne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1011" y="3130"/>
              <a:ext cx="726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1011" y="3130"/>
              <a:ext cx="726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1011" y="3008"/>
              <a:ext cx="726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1011" y="3008"/>
              <a:ext cx="726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1011" y="2850"/>
              <a:ext cx="726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1011" y="2850"/>
              <a:ext cx="726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1059" y="2858"/>
              <a:ext cx="7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FactoryTwo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939" y="2510"/>
              <a:ext cx="7" cy="11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>
              <a:off x="889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>
              <a:off x="889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1" name="Freeform 29"/>
            <p:cNvSpPr>
              <a:spLocks noEditPoints="1"/>
            </p:cNvSpPr>
            <p:nvPr/>
          </p:nvSpPr>
          <p:spPr bwMode="auto">
            <a:xfrm>
              <a:off x="530" y="2670"/>
              <a:ext cx="809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48" y="0"/>
                </a:cxn>
                <a:cxn ang="0">
                  <a:pos x="256" y="8"/>
                </a:cxn>
                <a:cxn ang="0">
                  <a:pos x="248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392" y="0"/>
                </a:cxn>
                <a:cxn ang="0">
                  <a:pos x="632" y="0"/>
                </a:cxn>
                <a:cxn ang="0">
                  <a:pos x="640" y="8"/>
                </a:cxn>
                <a:cxn ang="0">
                  <a:pos x="632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776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1160" y="0"/>
                </a:cxn>
                <a:cxn ang="0">
                  <a:pos x="1400" y="0"/>
                </a:cxn>
                <a:cxn ang="0">
                  <a:pos x="1408" y="8"/>
                </a:cxn>
                <a:cxn ang="0">
                  <a:pos x="1400" y="16"/>
                </a:cxn>
                <a:cxn ang="0">
                  <a:pos x="1160" y="16"/>
                </a:cxn>
                <a:cxn ang="0">
                  <a:pos x="1152" y="8"/>
                </a:cxn>
                <a:cxn ang="0">
                  <a:pos x="1160" y="0"/>
                </a:cxn>
                <a:cxn ang="0">
                  <a:pos x="1544" y="0"/>
                </a:cxn>
                <a:cxn ang="0">
                  <a:pos x="1784" y="0"/>
                </a:cxn>
                <a:cxn ang="0">
                  <a:pos x="1792" y="8"/>
                </a:cxn>
                <a:cxn ang="0">
                  <a:pos x="1784" y="16"/>
                </a:cxn>
                <a:cxn ang="0">
                  <a:pos x="1544" y="16"/>
                </a:cxn>
                <a:cxn ang="0">
                  <a:pos x="1536" y="8"/>
                </a:cxn>
                <a:cxn ang="0">
                  <a:pos x="1544" y="0"/>
                </a:cxn>
              </a:cxnLst>
              <a:rect l="0" t="0" r="r" b="b"/>
              <a:pathLst>
                <a:path w="1792" h="16">
                  <a:moveTo>
                    <a:pt x="8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392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776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1160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544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1352" y="2673"/>
              <a:ext cx="1" cy="137"/>
            </a:xfrm>
            <a:prstGeom prst="line">
              <a:avLst/>
            </a:prstGeom>
            <a:noFill/>
            <a:ln w="7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530" y="2670"/>
              <a:ext cx="7" cy="11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2853" y="2306"/>
              <a:ext cx="819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2853" y="2306"/>
              <a:ext cx="819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2853" y="2009"/>
              <a:ext cx="819" cy="2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2853" y="2009"/>
              <a:ext cx="819" cy="29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8" name="Rectangle 36"/>
            <p:cNvSpPr>
              <a:spLocks noChangeArrowheads="1"/>
            </p:cNvSpPr>
            <p:nvPr/>
          </p:nvSpPr>
          <p:spPr bwMode="auto">
            <a:xfrm>
              <a:off x="2915" y="2013"/>
              <a:ext cx="8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980" y="215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2523" y="3090"/>
              <a:ext cx="662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2523" y="3090"/>
              <a:ext cx="662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2523" y="2968"/>
              <a:ext cx="662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2523" y="2968"/>
              <a:ext cx="662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2523" y="2810"/>
              <a:ext cx="66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2523" y="2810"/>
              <a:ext cx="66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2569" y="2815"/>
              <a:ext cx="6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ProductA1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3341" y="3090"/>
              <a:ext cx="662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3341" y="3090"/>
              <a:ext cx="662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3341" y="2968"/>
              <a:ext cx="662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3341" y="2968"/>
              <a:ext cx="662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3341" y="2810"/>
              <a:ext cx="66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3341" y="2810"/>
              <a:ext cx="66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4" name="Rectangle 52"/>
            <p:cNvSpPr>
              <a:spLocks noChangeArrowheads="1"/>
            </p:cNvSpPr>
            <p:nvPr/>
          </p:nvSpPr>
          <p:spPr bwMode="auto">
            <a:xfrm>
              <a:off x="3385" y="2815"/>
              <a:ext cx="6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ProductA2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66" name="Freeform 54"/>
            <p:cNvSpPr>
              <a:spLocks/>
            </p:cNvSpPr>
            <p:nvPr/>
          </p:nvSpPr>
          <p:spPr bwMode="auto">
            <a:xfrm>
              <a:off x="3260" y="2510"/>
              <a:ext cx="7" cy="11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2" y="256"/>
                    <a:pt x="8" y="256"/>
                  </a:cubicBezTo>
                  <a:cubicBezTo>
                    <a:pt x="3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7" name="Freeform 55"/>
            <p:cNvSpPr>
              <a:spLocks/>
            </p:cNvSpPr>
            <p:nvPr/>
          </p:nvSpPr>
          <p:spPr bwMode="auto">
            <a:xfrm>
              <a:off x="3209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8" name="Freeform 56"/>
            <p:cNvSpPr>
              <a:spLocks/>
            </p:cNvSpPr>
            <p:nvPr/>
          </p:nvSpPr>
          <p:spPr bwMode="auto">
            <a:xfrm>
              <a:off x="3209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9" name="Freeform 57"/>
            <p:cNvSpPr>
              <a:spLocks noEditPoints="1"/>
            </p:cNvSpPr>
            <p:nvPr/>
          </p:nvSpPr>
          <p:spPr bwMode="auto">
            <a:xfrm>
              <a:off x="2850" y="2670"/>
              <a:ext cx="808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48" y="0"/>
                </a:cxn>
                <a:cxn ang="0">
                  <a:pos x="256" y="8"/>
                </a:cxn>
                <a:cxn ang="0">
                  <a:pos x="248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392" y="0"/>
                </a:cxn>
                <a:cxn ang="0">
                  <a:pos x="632" y="0"/>
                </a:cxn>
                <a:cxn ang="0">
                  <a:pos x="640" y="8"/>
                </a:cxn>
                <a:cxn ang="0">
                  <a:pos x="632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776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1160" y="0"/>
                </a:cxn>
                <a:cxn ang="0">
                  <a:pos x="1400" y="0"/>
                </a:cxn>
                <a:cxn ang="0">
                  <a:pos x="1408" y="8"/>
                </a:cxn>
                <a:cxn ang="0">
                  <a:pos x="1400" y="16"/>
                </a:cxn>
                <a:cxn ang="0">
                  <a:pos x="1160" y="16"/>
                </a:cxn>
                <a:cxn ang="0">
                  <a:pos x="1152" y="8"/>
                </a:cxn>
                <a:cxn ang="0">
                  <a:pos x="1160" y="0"/>
                </a:cxn>
                <a:cxn ang="0">
                  <a:pos x="1544" y="0"/>
                </a:cxn>
                <a:cxn ang="0">
                  <a:pos x="1784" y="0"/>
                </a:cxn>
                <a:cxn ang="0">
                  <a:pos x="1792" y="8"/>
                </a:cxn>
                <a:cxn ang="0">
                  <a:pos x="1784" y="16"/>
                </a:cxn>
                <a:cxn ang="0">
                  <a:pos x="1544" y="16"/>
                </a:cxn>
                <a:cxn ang="0">
                  <a:pos x="1536" y="8"/>
                </a:cxn>
                <a:cxn ang="0">
                  <a:pos x="1544" y="0"/>
                </a:cxn>
              </a:cxnLst>
              <a:rect l="0" t="0" r="r" b="b"/>
              <a:pathLst>
                <a:path w="1792" h="16">
                  <a:moveTo>
                    <a:pt x="8" y="0"/>
                  </a:moveTo>
                  <a:lnTo>
                    <a:pt x="248" y="0"/>
                  </a:lnTo>
                  <a:cubicBezTo>
                    <a:pt x="253" y="0"/>
                    <a:pt x="256" y="4"/>
                    <a:pt x="256" y="8"/>
                  </a:cubicBezTo>
                  <a:cubicBezTo>
                    <a:pt x="256" y="13"/>
                    <a:pt x="253" y="16"/>
                    <a:pt x="248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392" y="0"/>
                  </a:moveTo>
                  <a:lnTo>
                    <a:pt x="632" y="0"/>
                  </a:lnTo>
                  <a:cubicBezTo>
                    <a:pt x="637" y="0"/>
                    <a:pt x="640" y="4"/>
                    <a:pt x="640" y="8"/>
                  </a:cubicBezTo>
                  <a:cubicBezTo>
                    <a:pt x="640" y="13"/>
                    <a:pt x="637" y="16"/>
                    <a:pt x="632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776" y="0"/>
                  </a:moveTo>
                  <a:lnTo>
                    <a:pt x="1016" y="0"/>
                  </a:lnTo>
                  <a:cubicBezTo>
                    <a:pt x="1021" y="0"/>
                    <a:pt x="1024" y="4"/>
                    <a:pt x="1024" y="8"/>
                  </a:cubicBezTo>
                  <a:cubicBezTo>
                    <a:pt x="1024" y="13"/>
                    <a:pt x="1021" y="16"/>
                    <a:pt x="1016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1160" y="0"/>
                  </a:moveTo>
                  <a:lnTo>
                    <a:pt x="1400" y="0"/>
                  </a:lnTo>
                  <a:cubicBezTo>
                    <a:pt x="1405" y="0"/>
                    <a:pt x="1408" y="4"/>
                    <a:pt x="1408" y="8"/>
                  </a:cubicBezTo>
                  <a:cubicBezTo>
                    <a:pt x="1408" y="13"/>
                    <a:pt x="1405" y="16"/>
                    <a:pt x="1400" y="16"/>
                  </a:cubicBezTo>
                  <a:lnTo>
                    <a:pt x="1160" y="16"/>
                  </a:lnTo>
                  <a:cubicBezTo>
                    <a:pt x="1156" y="16"/>
                    <a:pt x="1152" y="13"/>
                    <a:pt x="1152" y="8"/>
                  </a:cubicBezTo>
                  <a:cubicBezTo>
                    <a:pt x="1152" y="4"/>
                    <a:pt x="1156" y="0"/>
                    <a:pt x="1160" y="0"/>
                  </a:cubicBezTo>
                  <a:close/>
                  <a:moveTo>
                    <a:pt x="1544" y="0"/>
                  </a:moveTo>
                  <a:lnTo>
                    <a:pt x="1784" y="0"/>
                  </a:lnTo>
                  <a:cubicBezTo>
                    <a:pt x="1789" y="0"/>
                    <a:pt x="1792" y="4"/>
                    <a:pt x="1792" y="8"/>
                  </a:cubicBezTo>
                  <a:cubicBezTo>
                    <a:pt x="1792" y="13"/>
                    <a:pt x="1789" y="16"/>
                    <a:pt x="1784" y="16"/>
                  </a:cubicBezTo>
                  <a:lnTo>
                    <a:pt x="1544" y="16"/>
                  </a:lnTo>
                  <a:cubicBezTo>
                    <a:pt x="1540" y="16"/>
                    <a:pt x="1536" y="13"/>
                    <a:pt x="1536" y="8"/>
                  </a:cubicBezTo>
                  <a:cubicBezTo>
                    <a:pt x="1536" y="4"/>
                    <a:pt x="1540" y="0"/>
                    <a:pt x="1544" y="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0" name="Line 58"/>
            <p:cNvSpPr>
              <a:spLocks noChangeShapeType="1"/>
            </p:cNvSpPr>
            <p:nvPr/>
          </p:nvSpPr>
          <p:spPr bwMode="auto">
            <a:xfrm>
              <a:off x="3672" y="2673"/>
              <a:ext cx="1" cy="137"/>
            </a:xfrm>
            <a:prstGeom prst="line">
              <a:avLst/>
            </a:prstGeom>
            <a:noFill/>
            <a:ln w="7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2850" y="2670"/>
              <a:ext cx="7" cy="11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3"/>
                    <a:pt x="13" y="256"/>
                    <a:pt x="8" y="256"/>
                  </a:cubicBezTo>
                  <a:cubicBezTo>
                    <a:pt x="4" y="256"/>
                    <a:pt x="0" y="253"/>
                    <a:pt x="0" y="248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4502" y="2306"/>
              <a:ext cx="818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4502" y="2306"/>
              <a:ext cx="818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4" name="Rectangle 62"/>
            <p:cNvSpPr>
              <a:spLocks noChangeArrowheads="1"/>
            </p:cNvSpPr>
            <p:nvPr/>
          </p:nvSpPr>
          <p:spPr bwMode="auto">
            <a:xfrm>
              <a:off x="4502" y="2009"/>
              <a:ext cx="818" cy="2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4502" y="2009"/>
              <a:ext cx="818" cy="29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4562" y="2013"/>
              <a:ext cx="8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7" name="Rectangle 65"/>
            <p:cNvSpPr>
              <a:spLocks noChangeArrowheads="1"/>
            </p:cNvSpPr>
            <p:nvPr/>
          </p:nvSpPr>
          <p:spPr bwMode="auto">
            <a:xfrm>
              <a:off x="4627" y="215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8" name="Rectangle 66"/>
            <p:cNvSpPr>
              <a:spLocks noChangeArrowheads="1"/>
            </p:cNvSpPr>
            <p:nvPr/>
          </p:nvSpPr>
          <p:spPr bwMode="auto">
            <a:xfrm>
              <a:off x="4170" y="3090"/>
              <a:ext cx="662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79" name="Rectangle 67"/>
            <p:cNvSpPr>
              <a:spLocks noChangeArrowheads="1"/>
            </p:cNvSpPr>
            <p:nvPr/>
          </p:nvSpPr>
          <p:spPr bwMode="auto">
            <a:xfrm>
              <a:off x="4170" y="3090"/>
              <a:ext cx="662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0" name="Rectangle 68"/>
            <p:cNvSpPr>
              <a:spLocks noChangeArrowheads="1"/>
            </p:cNvSpPr>
            <p:nvPr/>
          </p:nvSpPr>
          <p:spPr bwMode="auto">
            <a:xfrm>
              <a:off x="4170" y="2968"/>
              <a:ext cx="662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1" name="Rectangle 69"/>
            <p:cNvSpPr>
              <a:spLocks noChangeArrowheads="1"/>
            </p:cNvSpPr>
            <p:nvPr/>
          </p:nvSpPr>
          <p:spPr bwMode="auto">
            <a:xfrm>
              <a:off x="4170" y="2968"/>
              <a:ext cx="662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2" name="Rectangle 70"/>
            <p:cNvSpPr>
              <a:spLocks noChangeArrowheads="1"/>
            </p:cNvSpPr>
            <p:nvPr/>
          </p:nvSpPr>
          <p:spPr bwMode="auto">
            <a:xfrm>
              <a:off x="4170" y="2810"/>
              <a:ext cx="66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3" name="Rectangle 71"/>
            <p:cNvSpPr>
              <a:spLocks noChangeArrowheads="1"/>
            </p:cNvSpPr>
            <p:nvPr/>
          </p:nvSpPr>
          <p:spPr bwMode="auto">
            <a:xfrm>
              <a:off x="4170" y="2810"/>
              <a:ext cx="66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4" name="Rectangle 72"/>
            <p:cNvSpPr>
              <a:spLocks noChangeArrowheads="1"/>
            </p:cNvSpPr>
            <p:nvPr/>
          </p:nvSpPr>
          <p:spPr bwMode="auto">
            <a:xfrm>
              <a:off x="4215" y="2815"/>
              <a:ext cx="6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ProductB1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6" name="Rectangle 74"/>
            <p:cNvSpPr>
              <a:spLocks noChangeArrowheads="1"/>
            </p:cNvSpPr>
            <p:nvPr/>
          </p:nvSpPr>
          <p:spPr bwMode="auto">
            <a:xfrm>
              <a:off x="4989" y="3090"/>
              <a:ext cx="662" cy="1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7" name="Rectangle 75"/>
            <p:cNvSpPr>
              <a:spLocks noChangeArrowheads="1"/>
            </p:cNvSpPr>
            <p:nvPr/>
          </p:nvSpPr>
          <p:spPr bwMode="auto">
            <a:xfrm>
              <a:off x="4989" y="3090"/>
              <a:ext cx="662" cy="12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8" name="Rectangle 76"/>
            <p:cNvSpPr>
              <a:spLocks noChangeArrowheads="1"/>
            </p:cNvSpPr>
            <p:nvPr/>
          </p:nvSpPr>
          <p:spPr bwMode="auto">
            <a:xfrm>
              <a:off x="4989" y="2968"/>
              <a:ext cx="662" cy="1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89" name="Rectangle 77"/>
            <p:cNvSpPr>
              <a:spLocks noChangeArrowheads="1"/>
            </p:cNvSpPr>
            <p:nvPr/>
          </p:nvSpPr>
          <p:spPr bwMode="auto">
            <a:xfrm>
              <a:off x="4989" y="2968"/>
              <a:ext cx="662" cy="12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>
              <a:off x="4989" y="2810"/>
              <a:ext cx="66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4989" y="2810"/>
              <a:ext cx="66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>
              <a:off x="5031" y="2815"/>
              <a:ext cx="6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ProductB2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4" name="Freeform 82"/>
            <p:cNvSpPr>
              <a:spLocks/>
            </p:cNvSpPr>
            <p:nvPr/>
          </p:nvSpPr>
          <p:spPr bwMode="auto">
            <a:xfrm>
              <a:off x="4907" y="2510"/>
              <a:ext cx="8" cy="11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2" y="256"/>
                    <a:pt x="8" y="256"/>
                  </a:cubicBezTo>
                  <a:cubicBezTo>
                    <a:pt x="3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5" name="Freeform 83"/>
            <p:cNvSpPr>
              <a:spLocks/>
            </p:cNvSpPr>
            <p:nvPr/>
          </p:nvSpPr>
          <p:spPr bwMode="auto">
            <a:xfrm>
              <a:off x="4857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6" name="Freeform 84"/>
            <p:cNvSpPr>
              <a:spLocks/>
            </p:cNvSpPr>
            <p:nvPr/>
          </p:nvSpPr>
          <p:spPr bwMode="auto">
            <a:xfrm>
              <a:off x="4857" y="2427"/>
              <a:ext cx="108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08" y="87"/>
                </a:cxn>
                <a:cxn ang="0">
                  <a:pos x="54" y="0"/>
                </a:cxn>
                <a:cxn ang="0">
                  <a:pos x="0" y="87"/>
                </a:cxn>
              </a:cxnLst>
              <a:rect l="0" t="0" r="r" b="b"/>
              <a:pathLst>
                <a:path w="108" h="87">
                  <a:moveTo>
                    <a:pt x="0" y="87"/>
                  </a:moveTo>
                  <a:lnTo>
                    <a:pt x="108" y="87"/>
                  </a:lnTo>
                  <a:lnTo>
                    <a:pt x="54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7" name="Freeform 85"/>
            <p:cNvSpPr>
              <a:spLocks noEditPoints="1"/>
            </p:cNvSpPr>
            <p:nvPr/>
          </p:nvSpPr>
          <p:spPr bwMode="auto">
            <a:xfrm>
              <a:off x="4498" y="2670"/>
              <a:ext cx="809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48" y="0"/>
                </a:cxn>
                <a:cxn ang="0">
                  <a:pos x="256" y="8"/>
                </a:cxn>
                <a:cxn ang="0">
                  <a:pos x="248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392" y="0"/>
                </a:cxn>
                <a:cxn ang="0">
                  <a:pos x="632" y="0"/>
                </a:cxn>
                <a:cxn ang="0">
                  <a:pos x="640" y="8"/>
                </a:cxn>
                <a:cxn ang="0">
                  <a:pos x="632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776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1160" y="0"/>
                </a:cxn>
                <a:cxn ang="0">
                  <a:pos x="1400" y="0"/>
                </a:cxn>
                <a:cxn ang="0">
                  <a:pos x="1408" y="8"/>
                </a:cxn>
                <a:cxn ang="0">
                  <a:pos x="1400" y="16"/>
                </a:cxn>
                <a:cxn ang="0">
                  <a:pos x="1160" y="16"/>
                </a:cxn>
                <a:cxn ang="0">
                  <a:pos x="1152" y="8"/>
                </a:cxn>
                <a:cxn ang="0">
                  <a:pos x="1160" y="0"/>
                </a:cxn>
                <a:cxn ang="0">
                  <a:pos x="1544" y="0"/>
                </a:cxn>
                <a:cxn ang="0">
                  <a:pos x="1784" y="0"/>
                </a:cxn>
                <a:cxn ang="0">
                  <a:pos x="1792" y="8"/>
                </a:cxn>
                <a:cxn ang="0">
                  <a:pos x="1784" y="16"/>
                </a:cxn>
                <a:cxn ang="0">
                  <a:pos x="1544" y="16"/>
                </a:cxn>
                <a:cxn ang="0">
                  <a:pos x="1536" y="8"/>
                </a:cxn>
                <a:cxn ang="0">
                  <a:pos x="1544" y="0"/>
                </a:cxn>
              </a:cxnLst>
              <a:rect l="0" t="0" r="r" b="b"/>
              <a:pathLst>
                <a:path w="1792" h="16">
                  <a:moveTo>
                    <a:pt x="8" y="0"/>
                  </a:moveTo>
                  <a:lnTo>
                    <a:pt x="248" y="0"/>
                  </a:lnTo>
                  <a:cubicBezTo>
                    <a:pt x="252" y="0"/>
                    <a:pt x="256" y="4"/>
                    <a:pt x="256" y="8"/>
                  </a:cubicBezTo>
                  <a:cubicBezTo>
                    <a:pt x="256" y="13"/>
                    <a:pt x="252" y="16"/>
                    <a:pt x="248" y="16"/>
                  </a:cubicBez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lose/>
                  <a:moveTo>
                    <a:pt x="392" y="0"/>
                  </a:moveTo>
                  <a:lnTo>
                    <a:pt x="632" y="0"/>
                  </a:lnTo>
                  <a:cubicBezTo>
                    <a:pt x="636" y="0"/>
                    <a:pt x="640" y="4"/>
                    <a:pt x="640" y="8"/>
                  </a:cubicBezTo>
                  <a:cubicBezTo>
                    <a:pt x="640" y="13"/>
                    <a:pt x="636" y="16"/>
                    <a:pt x="632" y="16"/>
                  </a:cubicBezTo>
                  <a:lnTo>
                    <a:pt x="392" y="16"/>
                  </a:lnTo>
                  <a:cubicBezTo>
                    <a:pt x="387" y="16"/>
                    <a:pt x="384" y="13"/>
                    <a:pt x="384" y="8"/>
                  </a:cubicBezTo>
                  <a:cubicBezTo>
                    <a:pt x="384" y="4"/>
                    <a:pt x="387" y="0"/>
                    <a:pt x="392" y="0"/>
                  </a:cubicBezTo>
                  <a:close/>
                  <a:moveTo>
                    <a:pt x="776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3"/>
                    <a:pt x="1020" y="16"/>
                    <a:pt x="1016" y="16"/>
                  </a:cubicBezTo>
                  <a:lnTo>
                    <a:pt x="776" y="16"/>
                  </a:lnTo>
                  <a:cubicBezTo>
                    <a:pt x="771" y="16"/>
                    <a:pt x="768" y="13"/>
                    <a:pt x="768" y="8"/>
                  </a:cubicBezTo>
                  <a:cubicBezTo>
                    <a:pt x="768" y="4"/>
                    <a:pt x="771" y="0"/>
                    <a:pt x="776" y="0"/>
                  </a:cubicBezTo>
                  <a:close/>
                  <a:moveTo>
                    <a:pt x="1160" y="0"/>
                  </a:moveTo>
                  <a:lnTo>
                    <a:pt x="1400" y="0"/>
                  </a:lnTo>
                  <a:cubicBezTo>
                    <a:pt x="1404" y="0"/>
                    <a:pt x="1408" y="4"/>
                    <a:pt x="1408" y="8"/>
                  </a:cubicBezTo>
                  <a:cubicBezTo>
                    <a:pt x="1408" y="13"/>
                    <a:pt x="1404" y="16"/>
                    <a:pt x="1400" y="16"/>
                  </a:cubicBezTo>
                  <a:lnTo>
                    <a:pt x="1160" y="16"/>
                  </a:lnTo>
                  <a:cubicBezTo>
                    <a:pt x="1155" y="16"/>
                    <a:pt x="1152" y="13"/>
                    <a:pt x="1152" y="8"/>
                  </a:cubicBezTo>
                  <a:cubicBezTo>
                    <a:pt x="1152" y="4"/>
                    <a:pt x="1155" y="0"/>
                    <a:pt x="1160" y="0"/>
                  </a:cubicBezTo>
                  <a:close/>
                  <a:moveTo>
                    <a:pt x="1544" y="0"/>
                  </a:moveTo>
                  <a:lnTo>
                    <a:pt x="1784" y="0"/>
                  </a:lnTo>
                  <a:cubicBezTo>
                    <a:pt x="1788" y="0"/>
                    <a:pt x="1792" y="4"/>
                    <a:pt x="1792" y="8"/>
                  </a:cubicBezTo>
                  <a:cubicBezTo>
                    <a:pt x="1792" y="13"/>
                    <a:pt x="1788" y="16"/>
                    <a:pt x="1784" y="16"/>
                  </a:cubicBezTo>
                  <a:lnTo>
                    <a:pt x="1544" y="16"/>
                  </a:lnTo>
                  <a:cubicBezTo>
                    <a:pt x="1539" y="16"/>
                    <a:pt x="1536" y="13"/>
                    <a:pt x="1536" y="8"/>
                  </a:cubicBezTo>
                  <a:cubicBezTo>
                    <a:pt x="1536" y="4"/>
                    <a:pt x="1539" y="0"/>
                    <a:pt x="1544" y="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8" name="Line 86"/>
            <p:cNvSpPr>
              <a:spLocks noChangeShapeType="1"/>
            </p:cNvSpPr>
            <p:nvPr/>
          </p:nvSpPr>
          <p:spPr bwMode="auto">
            <a:xfrm>
              <a:off x="5320" y="2673"/>
              <a:ext cx="1" cy="137"/>
            </a:xfrm>
            <a:prstGeom prst="line">
              <a:avLst/>
            </a:prstGeom>
            <a:noFill/>
            <a:ln w="7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99" name="Freeform 87"/>
            <p:cNvSpPr>
              <a:spLocks/>
            </p:cNvSpPr>
            <p:nvPr/>
          </p:nvSpPr>
          <p:spPr bwMode="auto">
            <a:xfrm>
              <a:off x="4498" y="2670"/>
              <a:ext cx="7" cy="11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</a:cxnLst>
              <a:rect l="0" t="0" r="r" b="b"/>
              <a:pathLst>
                <a:path w="16" h="256">
                  <a:moveTo>
                    <a:pt x="16" y="8"/>
                  </a:moveTo>
                  <a:lnTo>
                    <a:pt x="16" y="248"/>
                  </a:lnTo>
                  <a:cubicBezTo>
                    <a:pt x="16" y="253"/>
                    <a:pt x="12" y="256"/>
                    <a:pt x="8" y="256"/>
                  </a:cubicBezTo>
                  <a:cubicBezTo>
                    <a:pt x="3" y="256"/>
                    <a:pt x="0" y="253"/>
                    <a:pt x="0" y="248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00" name="Rectangle 88"/>
            <p:cNvSpPr>
              <a:spLocks noChangeArrowheads="1"/>
            </p:cNvSpPr>
            <p:nvPr/>
          </p:nvSpPr>
          <p:spPr bwMode="auto">
            <a:xfrm>
              <a:off x="1823" y="1374"/>
              <a:ext cx="212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01" name="Rectangle 89"/>
            <p:cNvSpPr>
              <a:spLocks noChangeArrowheads="1"/>
            </p:cNvSpPr>
            <p:nvPr/>
          </p:nvSpPr>
          <p:spPr bwMode="auto">
            <a:xfrm>
              <a:off x="1823" y="1374"/>
              <a:ext cx="212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02" name="Rectangle 90"/>
            <p:cNvSpPr>
              <a:spLocks noChangeArrowheads="1"/>
            </p:cNvSpPr>
            <p:nvPr/>
          </p:nvSpPr>
          <p:spPr bwMode="auto">
            <a:xfrm>
              <a:off x="1832" y="1377"/>
              <a:ext cx="1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3" name="Rectangle 91"/>
            <p:cNvSpPr>
              <a:spLocks noChangeArrowheads="1"/>
            </p:cNvSpPr>
            <p:nvPr/>
          </p:nvSpPr>
          <p:spPr bwMode="auto">
            <a:xfrm>
              <a:off x="1897" y="1377"/>
              <a:ext cx="4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2280" y="1377"/>
              <a:ext cx="1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2337" y="1377"/>
              <a:ext cx="9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 parameter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>
              <a:off x="3168" y="1377"/>
              <a:ext cx="2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7" name="Rectangle 95"/>
            <p:cNvSpPr>
              <a:spLocks noChangeArrowheads="1"/>
            </p:cNvSpPr>
            <p:nvPr/>
          </p:nvSpPr>
          <p:spPr bwMode="auto">
            <a:xfrm>
              <a:off x="3291" y="1377"/>
              <a:ext cx="5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IFactory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8" name="Rectangle 96"/>
            <p:cNvSpPr>
              <a:spLocks noChangeArrowheads="1"/>
            </p:cNvSpPr>
            <p:nvPr/>
          </p:nvSpPr>
          <p:spPr bwMode="auto">
            <a:xfrm>
              <a:off x="3803" y="1377"/>
              <a:ext cx="1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09" name="Rectangle 97"/>
            <p:cNvSpPr>
              <a:spLocks noChangeArrowheads="1"/>
            </p:cNvSpPr>
            <p:nvPr/>
          </p:nvSpPr>
          <p:spPr bwMode="auto">
            <a:xfrm>
              <a:off x="1823" y="1077"/>
              <a:ext cx="2122" cy="2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>
              <a:off x="1823" y="1077"/>
              <a:ext cx="2122" cy="29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1832" y="1081"/>
              <a:ext cx="1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1897" y="1081"/>
              <a:ext cx="2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>
              <a:off x="2020" y="1081"/>
              <a:ext cx="2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4" name="Rectangle 102"/>
            <p:cNvSpPr>
              <a:spLocks noChangeArrowheads="1"/>
            </p:cNvSpPr>
            <p:nvPr/>
          </p:nvSpPr>
          <p:spPr bwMode="auto">
            <a:xfrm>
              <a:off x="2150" y="108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5" name="Rectangle 103"/>
            <p:cNvSpPr>
              <a:spLocks noChangeArrowheads="1"/>
            </p:cNvSpPr>
            <p:nvPr/>
          </p:nvSpPr>
          <p:spPr bwMode="auto">
            <a:xfrm>
              <a:off x="1832" y="1218"/>
              <a:ext cx="13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1897" y="1218"/>
              <a:ext cx="2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7" name="Rectangle 105"/>
            <p:cNvSpPr>
              <a:spLocks noChangeArrowheads="1"/>
            </p:cNvSpPr>
            <p:nvPr/>
          </p:nvSpPr>
          <p:spPr bwMode="auto">
            <a:xfrm>
              <a:off x="2020" y="1218"/>
              <a:ext cx="2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8" name="Rectangle 106"/>
            <p:cNvSpPr>
              <a:spLocks noChangeArrowheads="1"/>
            </p:cNvSpPr>
            <p:nvPr/>
          </p:nvSpPr>
          <p:spPr bwMode="auto">
            <a:xfrm>
              <a:off x="2150" y="121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IProductB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19" name="Rectangle 107"/>
            <p:cNvSpPr>
              <a:spLocks noChangeArrowheads="1"/>
            </p:cNvSpPr>
            <p:nvPr/>
          </p:nvSpPr>
          <p:spPr bwMode="auto">
            <a:xfrm>
              <a:off x="1823" y="919"/>
              <a:ext cx="2122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0" name="Rectangle 108"/>
            <p:cNvSpPr>
              <a:spLocks noChangeArrowheads="1"/>
            </p:cNvSpPr>
            <p:nvPr/>
          </p:nvSpPr>
          <p:spPr bwMode="auto">
            <a:xfrm>
              <a:off x="1823" y="919"/>
              <a:ext cx="2122" cy="158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1" name="Rectangle 109"/>
            <p:cNvSpPr>
              <a:spLocks noChangeArrowheads="1"/>
            </p:cNvSpPr>
            <p:nvPr/>
          </p:nvSpPr>
          <p:spPr bwMode="auto">
            <a:xfrm>
              <a:off x="2691" y="922"/>
              <a:ext cx="4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22" name="Freeform 110"/>
            <p:cNvSpPr>
              <a:spLocks/>
            </p:cNvSpPr>
            <p:nvPr/>
          </p:nvSpPr>
          <p:spPr bwMode="auto">
            <a:xfrm>
              <a:off x="943" y="1225"/>
              <a:ext cx="771" cy="784"/>
            </a:xfrm>
            <a:custGeom>
              <a:avLst/>
              <a:gdLst/>
              <a:ahLst/>
              <a:cxnLst>
                <a:cxn ang="0">
                  <a:pos x="771" y="0"/>
                </a:cxn>
                <a:cxn ang="0">
                  <a:pos x="0" y="0"/>
                </a:cxn>
                <a:cxn ang="0">
                  <a:pos x="0" y="784"/>
                </a:cxn>
              </a:cxnLst>
              <a:rect l="0" t="0" r="r" b="b"/>
              <a:pathLst>
                <a:path w="771" h="784">
                  <a:moveTo>
                    <a:pt x="771" y="0"/>
                  </a:moveTo>
                  <a:lnTo>
                    <a:pt x="0" y="0"/>
                  </a:lnTo>
                  <a:lnTo>
                    <a:pt x="0" y="784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3" name="Freeform 111"/>
            <p:cNvSpPr>
              <a:spLocks/>
            </p:cNvSpPr>
            <p:nvPr/>
          </p:nvSpPr>
          <p:spPr bwMode="auto">
            <a:xfrm>
              <a:off x="1714" y="1193"/>
              <a:ext cx="109" cy="65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109" y="32"/>
                </a:cxn>
                <a:cxn ang="0">
                  <a:pos x="54" y="65"/>
                </a:cxn>
                <a:cxn ang="0">
                  <a:pos x="0" y="32"/>
                </a:cxn>
                <a:cxn ang="0">
                  <a:pos x="54" y="0"/>
                </a:cxn>
              </a:cxnLst>
              <a:rect l="0" t="0" r="r" b="b"/>
              <a:pathLst>
                <a:path w="109" h="65">
                  <a:moveTo>
                    <a:pt x="54" y="0"/>
                  </a:moveTo>
                  <a:lnTo>
                    <a:pt x="109" y="32"/>
                  </a:lnTo>
                  <a:lnTo>
                    <a:pt x="54" y="65"/>
                  </a:lnTo>
                  <a:lnTo>
                    <a:pt x="0" y="32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4" name="Freeform 112"/>
            <p:cNvSpPr>
              <a:spLocks/>
            </p:cNvSpPr>
            <p:nvPr/>
          </p:nvSpPr>
          <p:spPr bwMode="auto">
            <a:xfrm>
              <a:off x="1714" y="1193"/>
              <a:ext cx="109" cy="65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109" y="32"/>
                </a:cxn>
                <a:cxn ang="0">
                  <a:pos x="54" y="65"/>
                </a:cxn>
                <a:cxn ang="0">
                  <a:pos x="0" y="32"/>
                </a:cxn>
                <a:cxn ang="0">
                  <a:pos x="54" y="0"/>
                </a:cxn>
              </a:cxnLst>
              <a:rect l="0" t="0" r="r" b="b"/>
              <a:pathLst>
                <a:path w="109" h="65">
                  <a:moveTo>
                    <a:pt x="54" y="0"/>
                  </a:moveTo>
                  <a:lnTo>
                    <a:pt x="109" y="32"/>
                  </a:lnTo>
                  <a:lnTo>
                    <a:pt x="54" y="65"/>
                  </a:lnTo>
                  <a:lnTo>
                    <a:pt x="0" y="32"/>
                  </a:lnTo>
                  <a:lnTo>
                    <a:pt x="54" y="0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5" name="Line 113"/>
            <p:cNvSpPr>
              <a:spLocks noChangeShapeType="1"/>
            </p:cNvSpPr>
            <p:nvPr/>
          </p:nvSpPr>
          <p:spPr bwMode="auto">
            <a:xfrm>
              <a:off x="3263" y="1640"/>
              <a:ext cx="1" cy="369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6" name="Freeform 114"/>
            <p:cNvSpPr>
              <a:spLocks/>
            </p:cNvSpPr>
            <p:nvPr/>
          </p:nvSpPr>
          <p:spPr bwMode="auto">
            <a:xfrm>
              <a:off x="3231" y="1532"/>
              <a:ext cx="65" cy="10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2" y="0"/>
                </a:cxn>
                <a:cxn ang="0">
                  <a:pos x="65" y="54"/>
                </a:cxn>
                <a:cxn ang="0">
                  <a:pos x="32" y="108"/>
                </a:cxn>
                <a:cxn ang="0">
                  <a:pos x="0" y="54"/>
                </a:cxn>
              </a:cxnLst>
              <a:rect l="0" t="0" r="r" b="b"/>
              <a:pathLst>
                <a:path w="65" h="108">
                  <a:moveTo>
                    <a:pt x="0" y="54"/>
                  </a:moveTo>
                  <a:lnTo>
                    <a:pt x="32" y="0"/>
                  </a:lnTo>
                  <a:lnTo>
                    <a:pt x="65" y="54"/>
                  </a:lnTo>
                  <a:lnTo>
                    <a:pt x="32" y="10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7" name="Freeform 115"/>
            <p:cNvSpPr>
              <a:spLocks/>
            </p:cNvSpPr>
            <p:nvPr/>
          </p:nvSpPr>
          <p:spPr bwMode="auto">
            <a:xfrm>
              <a:off x="3231" y="1532"/>
              <a:ext cx="65" cy="10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2" y="0"/>
                </a:cxn>
                <a:cxn ang="0">
                  <a:pos x="65" y="54"/>
                </a:cxn>
                <a:cxn ang="0">
                  <a:pos x="32" y="108"/>
                </a:cxn>
                <a:cxn ang="0">
                  <a:pos x="0" y="54"/>
                </a:cxn>
              </a:cxnLst>
              <a:rect l="0" t="0" r="r" b="b"/>
              <a:pathLst>
                <a:path w="65" h="108">
                  <a:moveTo>
                    <a:pt x="0" y="54"/>
                  </a:moveTo>
                  <a:lnTo>
                    <a:pt x="32" y="0"/>
                  </a:lnTo>
                  <a:lnTo>
                    <a:pt x="65" y="54"/>
                  </a:lnTo>
                  <a:lnTo>
                    <a:pt x="32" y="108"/>
                  </a:lnTo>
                  <a:lnTo>
                    <a:pt x="0" y="54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8" name="Freeform 116"/>
            <p:cNvSpPr>
              <a:spLocks/>
            </p:cNvSpPr>
            <p:nvPr/>
          </p:nvSpPr>
          <p:spPr bwMode="auto">
            <a:xfrm>
              <a:off x="4053" y="1225"/>
              <a:ext cx="858" cy="7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8" y="0"/>
                </a:cxn>
                <a:cxn ang="0">
                  <a:pos x="858" y="784"/>
                </a:cxn>
              </a:cxnLst>
              <a:rect l="0" t="0" r="r" b="b"/>
              <a:pathLst>
                <a:path w="858" h="784">
                  <a:moveTo>
                    <a:pt x="0" y="0"/>
                  </a:moveTo>
                  <a:lnTo>
                    <a:pt x="858" y="0"/>
                  </a:lnTo>
                  <a:lnTo>
                    <a:pt x="858" y="784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29" name="Freeform 117"/>
            <p:cNvSpPr>
              <a:spLocks/>
            </p:cNvSpPr>
            <p:nvPr/>
          </p:nvSpPr>
          <p:spPr bwMode="auto">
            <a:xfrm>
              <a:off x="3945" y="1193"/>
              <a:ext cx="108" cy="65"/>
            </a:xfrm>
            <a:custGeom>
              <a:avLst/>
              <a:gdLst/>
              <a:ahLst/>
              <a:cxnLst>
                <a:cxn ang="0">
                  <a:pos x="54" y="65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108" y="32"/>
                </a:cxn>
                <a:cxn ang="0">
                  <a:pos x="54" y="65"/>
                </a:cxn>
              </a:cxnLst>
              <a:rect l="0" t="0" r="r" b="b"/>
              <a:pathLst>
                <a:path w="108" h="65">
                  <a:moveTo>
                    <a:pt x="54" y="65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108" y="32"/>
                  </a:lnTo>
                  <a:lnTo>
                    <a:pt x="54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0" name="Freeform 118"/>
            <p:cNvSpPr>
              <a:spLocks/>
            </p:cNvSpPr>
            <p:nvPr/>
          </p:nvSpPr>
          <p:spPr bwMode="auto">
            <a:xfrm>
              <a:off x="3945" y="1193"/>
              <a:ext cx="108" cy="65"/>
            </a:xfrm>
            <a:custGeom>
              <a:avLst/>
              <a:gdLst/>
              <a:ahLst/>
              <a:cxnLst>
                <a:cxn ang="0">
                  <a:pos x="54" y="65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108" y="32"/>
                </a:cxn>
                <a:cxn ang="0">
                  <a:pos x="54" y="65"/>
                </a:cxn>
              </a:cxnLst>
              <a:rect l="0" t="0" r="r" b="b"/>
              <a:pathLst>
                <a:path w="108" h="65">
                  <a:moveTo>
                    <a:pt x="54" y="65"/>
                  </a:moveTo>
                  <a:lnTo>
                    <a:pt x="0" y="32"/>
                  </a:lnTo>
                  <a:lnTo>
                    <a:pt x="54" y="0"/>
                  </a:lnTo>
                  <a:lnTo>
                    <a:pt x="108" y="32"/>
                  </a:lnTo>
                  <a:lnTo>
                    <a:pt x="54" y="65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1" name="Freeform 119"/>
            <p:cNvSpPr>
              <a:spLocks noEditPoints="1"/>
            </p:cNvSpPr>
            <p:nvPr/>
          </p:nvSpPr>
          <p:spPr bwMode="auto">
            <a:xfrm>
              <a:off x="509" y="3223"/>
              <a:ext cx="2348" cy="118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10" y="245"/>
                </a:cxn>
                <a:cxn ang="0">
                  <a:pos x="10" y="261"/>
                </a:cxn>
                <a:cxn ang="0">
                  <a:pos x="314" y="245"/>
                </a:cxn>
                <a:cxn ang="0">
                  <a:pos x="194" y="253"/>
                </a:cxn>
                <a:cxn ang="0">
                  <a:pos x="514" y="253"/>
                </a:cxn>
                <a:cxn ang="0">
                  <a:pos x="394" y="245"/>
                </a:cxn>
                <a:cxn ang="0">
                  <a:pos x="698" y="261"/>
                </a:cxn>
                <a:cxn ang="0">
                  <a:pos x="778" y="245"/>
                </a:cxn>
                <a:cxn ang="0">
                  <a:pos x="778" y="261"/>
                </a:cxn>
                <a:cxn ang="0">
                  <a:pos x="1082" y="245"/>
                </a:cxn>
                <a:cxn ang="0">
                  <a:pos x="962" y="253"/>
                </a:cxn>
                <a:cxn ang="0">
                  <a:pos x="1282" y="253"/>
                </a:cxn>
                <a:cxn ang="0">
                  <a:pos x="1162" y="245"/>
                </a:cxn>
                <a:cxn ang="0">
                  <a:pos x="1466" y="261"/>
                </a:cxn>
                <a:cxn ang="0">
                  <a:pos x="1546" y="245"/>
                </a:cxn>
                <a:cxn ang="0">
                  <a:pos x="1546" y="261"/>
                </a:cxn>
                <a:cxn ang="0">
                  <a:pos x="1850" y="245"/>
                </a:cxn>
                <a:cxn ang="0">
                  <a:pos x="1730" y="253"/>
                </a:cxn>
                <a:cxn ang="0">
                  <a:pos x="1919" y="195"/>
                </a:cxn>
                <a:cxn ang="0">
                  <a:pos x="1960" y="213"/>
                </a:cxn>
                <a:cxn ang="0">
                  <a:pos x="1969" y="261"/>
                </a:cxn>
                <a:cxn ang="0">
                  <a:pos x="1947" y="222"/>
                </a:cxn>
                <a:cxn ang="0">
                  <a:pos x="1916" y="210"/>
                </a:cxn>
                <a:cxn ang="0">
                  <a:pos x="1900" y="198"/>
                </a:cxn>
                <a:cxn ang="0">
                  <a:pos x="1985" y="261"/>
                </a:cxn>
                <a:cxn ang="0">
                  <a:pos x="2065" y="245"/>
                </a:cxn>
                <a:cxn ang="0">
                  <a:pos x="2065" y="261"/>
                </a:cxn>
                <a:cxn ang="0">
                  <a:pos x="2369" y="245"/>
                </a:cxn>
                <a:cxn ang="0">
                  <a:pos x="2249" y="253"/>
                </a:cxn>
                <a:cxn ang="0">
                  <a:pos x="2569" y="253"/>
                </a:cxn>
                <a:cxn ang="0">
                  <a:pos x="2449" y="245"/>
                </a:cxn>
                <a:cxn ang="0">
                  <a:pos x="2753" y="261"/>
                </a:cxn>
                <a:cxn ang="0">
                  <a:pos x="2833" y="245"/>
                </a:cxn>
                <a:cxn ang="0">
                  <a:pos x="2833" y="261"/>
                </a:cxn>
                <a:cxn ang="0">
                  <a:pos x="3137" y="245"/>
                </a:cxn>
                <a:cxn ang="0">
                  <a:pos x="3017" y="253"/>
                </a:cxn>
                <a:cxn ang="0">
                  <a:pos x="3337" y="253"/>
                </a:cxn>
                <a:cxn ang="0">
                  <a:pos x="3217" y="245"/>
                </a:cxn>
                <a:cxn ang="0">
                  <a:pos x="3521" y="261"/>
                </a:cxn>
                <a:cxn ang="0">
                  <a:pos x="3601" y="245"/>
                </a:cxn>
                <a:cxn ang="0">
                  <a:pos x="3601" y="261"/>
                </a:cxn>
                <a:cxn ang="0">
                  <a:pos x="3905" y="245"/>
                </a:cxn>
                <a:cxn ang="0">
                  <a:pos x="3785" y="253"/>
                </a:cxn>
                <a:cxn ang="0">
                  <a:pos x="4105" y="253"/>
                </a:cxn>
                <a:cxn ang="0">
                  <a:pos x="3985" y="245"/>
                </a:cxn>
                <a:cxn ang="0">
                  <a:pos x="4289" y="261"/>
                </a:cxn>
                <a:cxn ang="0">
                  <a:pos x="4369" y="245"/>
                </a:cxn>
                <a:cxn ang="0">
                  <a:pos x="4369" y="261"/>
                </a:cxn>
                <a:cxn ang="0">
                  <a:pos x="4673" y="245"/>
                </a:cxn>
                <a:cxn ang="0">
                  <a:pos x="4553" y="253"/>
                </a:cxn>
                <a:cxn ang="0">
                  <a:pos x="4873" y="253"/>
                </a:cxn>
                <a:cxn ang="0">
                  <a:pos x="4753" y="245"/>
                </a:cxn>
                <a:cxn ang="0">
                  <a:pos x="5057" y="261"/>
                </a:cxn>
                <a:cxn ang="0">
                  <a:pos x="5137" y="245"/>
                </a:cxn>
                <a:cxn ang="0">
                  <a:pos x="5195" y="192"/>
                </a:cxn>
                <a:cxn ang="0">
                  <a:pos x="5137" y="261"/>
                </a:cxn>
                <a:cxn ang="0">
                  <a:pos x="5187" y="8"/>
                </a:cxn>
                <a:cxn ang="0">
                  <a:pos x="5195" y="128"/>
                </a:cxn>
              </a:cxnLst>
              <a:rect l="0" t="0" r="r" b="b"/>
              <a:pathLst>
                <a:path w="5203" h="262">
                  <a:moveTo>
                    <a:pt x="16" y="63"/>
                  </a:moveTo>
                  <a:lnTo>
                    <a:pt x="16" y="175"/>
                  </a:lnTo>
                  <a:cubicBezTo>
                    <a:pt x="16" y="180"/>
                    <a:pt x="13" y="183"/>
                    <a:pt x="8" y="183"/>
                  </a:cubicBezTo>
                  <a:cubicBezTo>
                    <a:pt x="4" y="183"/>
                    <a:pt x="0" y="180"/>
                    <a:pt x="0" y="175"/>
                  </a:cubicBezTo>
                  <a:lnTo>
                    <a:pt x="0" y="63"/>
                  </a:lnTo>
                  <a:cubicBezTo>
                    <a:pt x="0" y="59"/>
                    <a:pt x="4" y="55"/>
                    <a:pt x="8" y="55"/>
                  </a:cubicBezTo>
                  <a:cubicBezTo>
                    <a:pt x="13" y="55"/>
                    <a:pt x="16" y="59"/>
                    <a:pt x="16" y="63"/>
                  </a:cubicBezTo>
                  <a:close/>
                  <a:moveTo>
                    <a:pt x="10" y="245"/>
                  </a:moveTo>
                  <a:lnTo>
                    <a:pt x="122" y="245"/>
                  </a:lnTo>
                  <a:cubicBezTo>
                    <a:pt x="127" y="245"/>
                    <a:pt x="130" y="249"/>
                    <a:pt x="130" y="253"/>
                  </a:cubicBezTo>
                  <a:cubicBezTo>
                    <a:pt x="130" y="258"/>
                    <a:pt x="127" y="261"/>
                    <a:pt x="122" y="261"/>
                  </a:cubicBezTo>
                  <a:lnTo>
                    <a:pt x="10" y="261"/>
                  </a:lnTo>
                  <a:cubicBezTo>
                    <a:pt x="6" y="261"/>
                    <a:pt x="2" y="258"/>
                    <a:pt x="2" y="253"/>
                  </a:cubicBezTo>
                  <a:cubicBezTo>
                    <a:pt x="2" y="249"/>
                    <a:pt x="6" y="245"/>
                    <a:pt x="10" y="245"/>
                  </a:cubicBezTo>
                  <a:close/>
                  <a:moveTo>
                    <a:pt x="202" y="245"/>
                  </a:moveTo>
                  <a:lnTo>
                    <a:pt x="314" y="245"/>
                  </a:lnTo>
                  <a:cubicBezTo>
                    <a:pt x="319" y="245"/>
                    <a:pt x="322" y="249"/>
                    <a:pt x="322" y="253"/>
                  </a:cubicBezTo>
                  <a:cubicBezTo>
                    <a:pt x="322" y="258"/>
                    <a:pt x="319" y="261"/>
                    <a:pt x="314" y="261"/>
                  </a:cubicBezTo>
                  <a:lnTo>
                    <a:pt x="202" y="261"/>
                  </a:lnTo>
                  <a:cubicBezTo>
                    <a:pt x="198" y="261"/>
                    <a:pt x="194" y="258"/>
                    <a:pt x="194" y="253"/>
                  </a:cubicBezTo>
                  <a:cubicBezTo>
                    <a:pt x="194" y="249"/>
                    <a:pt x="198" y="245"/>
                    <a:pt x="202" y="245"/>
                  </a:cubicBezTo>
                  <a:close/>
                  <a:moveTo>
                    <a:pt x="394" y="245"/>
                  </a:moveTo>
                  <a:lnTo>
                    <a:pt x="506" y="245"/>
                  </a:lnTo>
                  <a:cubicBezTo>
                    <a:pt x="511" y="245"/>
                    <a:pt x="514" y="249"/>
                    <a:pt x="514" y="253"/>
                  </a:cubicBezTo>
                  <a:cubicBezTo>
                    <a:pt x="514" y="258"/>
                    <a:pt x="511" y="261"/>
                    <a:pt x="506" y="261"/>
                  </a:cubicBezTo>
                  <a:lnTo>
                    <a:pt x="394" y="261"/>
                  </a:lnTo>
                  <a:cubicBezTo>
                    <a:pt x="390" y="261"/>
                    <a:pt x="386" y="258"/>
                    <a:pt x="386" y="253"/>
                  </a:cubicBezTo>
                  <a:cubicBezTo>
                    <a:pt x="386" y="249"/>
                    <a:pt x="390" y="245"/>
                    <a:pt x="394" y="245"/>
                  </a:cubicBezTo>
                  <a:close/>
                  <a:moveTo>
                    <a:pt x="586" y="245"/>
                  </a:moveTo>
                  <a:lnTo>
                    <a:pt x="698" y="245"/>
                  </a:lnTo>
                  <a:cubicBezTo>
                    <a:pt x="703" y="245"/>
                    <a:pt x="706" y="249"/>
                    <a:pt x="706" y="253"/>
                  </a:cubicBezTo>
                  <a:cubicBezTo>
                    <a:pt x="706" y="258"/>
                    <a:pt x="703" y="261"/>
                    <a:pt x="698" y="261"/>
                  </a:cubicBezTo>
                  <a:lnTo>
                    <a:pt x="586" y="261"/>
                  </a:lnTo>
                  <a:cubicBezTo>
                    <a:pt x="582" y="261"/>
                    <a:pt x="578" y="258"/>
                    <a:pt x="578" y="253"/>
                  </a:cubicBezTo>
                  <a:cubicBezTo>
                    <a:pt x="578" y="249"/>
                    <a:pt x="582" y="245"/>
                    <a:pt x="586" y="245"/>
                  </a:cubicBezTo>
                  <a:close/>
                  <a:moveTo>
                    <a:pt x="778" y="245"/>
                  </a:moveTo>
                  <a:lnTo>
                    <a:pt x="890" y="245"/>
                  </a:lnTo>
                  <a:cubicBezTo>
                    <a:pt x="895" y="245"/>
                    <a:pt x="898" y="249"/>
                    <a:pt x="898" y="253"/>
                  </a:cubicBezTo>
                  <a:cubicBezTo>
                    <a:pt x="898" y="258"/>
                    <a:pt x="895" y="261"/>
                    <a:pt x="890" y="261"/>
                  </a:cubicBezTo>
                  <a:lnTo>
                    <a:pt x="778" y="261"/>
                  </a:lnTo>
                  <a:cubicBezTo>
                    <a:pt x="774" y="261"/>
                    <a:pt x="770" y="258"/>
                    <a:pt x="770" y="253"/>
                  </a:cubicBezTo>
                  <a:cubicBezTo>
                    <a:pt x="770" y="249"/>
                    <a:pt x="774" y="245"/>
                    <a:pt x="778" y="245"/>
                  </a:cubicBezTo>
                  <a:close/>
                  <a:moveTo>
                    <a:pt x="970" y="245"/>
                  </a:moveTo>
                  <a:lnTo>
                    <a:pt x="1082" y="245"/>
                  </a:lnTo>
                  <a:cubicBezTo>
                    <a:pt x="1087" y="245"/>
                    <a:pt x="1090" y="249"/>
                    <a:pt x="1090" y="253"/>
                  </a:cubicBezTo>
                  <a:cubicBezTo>
                    <a:pt x="1090" y="258"/>
                    <a:pt x="1087" y="261"/>
                    <a:pt x="1082" y="261"/>
                  </a:cubicBezTo>
                  <a:lnTo>
                    <a:pt x="970" y="261"/>
                  </a:lnTo>
                  <a:cubicBezTo>
                    <a:pt x="966" y="261"/>
                    <a:pt x="962" y="258"/>
                    <a:pt x="962" y="253"/>
                  </a:cubicBezTo>
                  <a:cubicBezTo>
                    <a:pt x="962" y="249"/>
                    <a:pt x="966" y="245"/>
                    <a:pt x="970" y="245"/>
                  </a:cubicBezTo>
                  <a:close/>
                  <a:moveTo>
                    <a:pt x="1162" y="245"/>
                  </a:moveTo>
                  <a:lnTo>
                    <a:pt x="1274" y="245"/>
                  </a:lnTo>
                  <a:cubicBezTo>
                    <a:pt x="1279" y="245"/>
                    <a:pt x="1282" y="249"/>
                    <a:pt x="1282" y="253"/>
                  </a:cubicBezTo>
                  <a:cubicBezTo>
                    <a:pt x="1282" y="258"/>
                    <a:pt x="1279" y="261"/>
                    <a:pt x="1274" y="261"/>
                  </a:cubicBezTo>
                  <a:lnTo>
                    <a:pt x="1162" y="261"/>
                  </a:lnTo>
                  <a:cubicBezTo>
                    <a:pt x="1158" y="261"/>
                    <a:pt x="1154" y="258"/>
                    <a:pt x="1154" y="253"/>
                  </a:cubicBezTo>
                  <a:cubicBezTo>
                    <a:pt x="1154" y="249"/>
                    <a:pt x="1158" y="245"/>
                    <a:pt x="1162" y="245"/>
                  </a:cubicBezTo>
                  <a:close/>
                  <a:moveTo>
                    <a:pt x="1354" y="245"/>
                  </a:moveTo>
                  <a:lnTo>
                    <a:pt x="1466" y="245"/>
                  </a:lnTo>
                  <a:cubicBezTo>
                    <a:pt x="1471" y="245"/>
                    <a:pt x="1474" y="249"/>
                    <a:pt x="1474" y="253"/>
                  </a:cubicBezTo>
                  <a:cubicBezTo>
                    <a:pt x="1474" y="258"/>
                    <a:pt x="1471" y="261"/>
                    <a:pt x="1466" y="261"/>
                  </a:cubicBezTo>
                  <a:lnTo>
                    <a:pt x="1354" y="261"/>
                  </a:lnTo>
                  <a:cubicBezTo>
                    <a:pt x="1350" y="261"/>
                    <a:pt x="1346" y="258"/>
                    <a:pt x="1346" y="253"/>
                  </a:cubicBezTo>
                  <a:cubicBezTo>
                    <a:pt x="1346" y="249"/>
                    <a:pt x="1350" y="245"/>
                    <a:pt x="1354" y="245"/>
                  </a:cubicBezTo>
                  <a:close/>
                  <a:moveTo>
                    <a:pt x="1546" y="245"/>
                  </a:moveTo>
                  <a:lnTo>
                    <a:pt x="1658" y="245"/>
                  </a:lnTo>
                  <a:cubicBezTo>
                    <a:pt x="1663" y="245"/>
                    <a:pt x="1666" y="249"/>
                    <a:pt x="1666" y="253"/>
                  </a:cubicBezTo>
                  <a:cubicBezTo>
                    <a:pt x="1666" y="258"/>
                    <a:pt x="1663" y="261"/>
                    <a:pt x="1658" y="261"/>
                  </a:cubicBezTo>
                  <a:lnTo>
                    <a:pt x="1546" y="261"/>
                  </a:lnTo>
                  <a:cubicBezTo>
                    <a:pt x="1542" y="261"/>
                    <a:pt x="1538" y="258"/>
                    <a:pt x="1538" y="253"/>
                  </a:cubicBezTo>
                  <a:cubicBezTo>
                    <a:pt x="1538" y="249"/>
                    <a:pt x="1542" y="245"/>
                    <a:pt x="1546" y="245"/>
                  </a:cubicBezTo>
                  <a:close/>
                  <a:moveTo>
                    <a:pt x="1738" y="245"/>
                  </a:moveTo>
                  <a:lnTo>
                    <a:pt x="1850" y="245"/>
                  </a:lnTo>
                  <a:cubicBezTo>
                    <a:pt x="1855" y="245"/>
                    <a:pt x="1858" y="249"/>
                    <a:pt x="1858" y="253"/>
                  </a:cubicBezTo>
                  <a:cubicBezTo>
                    <a:pt x="1858" y="258"/>
                    <a:pt x="1855" y="261"/>
                    <a:pt x="1850" y="261"/>
                  </a:cubicBezTo>
                  <a:lnTo>
                    <a:pt x="1738" y="261"/>
                  </a:lnTo>
                  <a:cubicBezTo>
                    <a:pt x="1734" y="261"/>
                    <a:pt x="1730" y="258"/>
                    <a:pt x="1730" y="253"/>
                  </a:cubicBezTo>
                  <a:cubicBezTo>
                    <a:pt x="1730" y="249"/>
                    <a:pt x="1734" y="245"/>
                    <a:pt x="1738" y="245"/>
                  </a:cubicBezTo>
                  <a:close/>
                  <a:moveTo>
                    <a:pt x="1900" y="198"/>
                  </a:moveTo>
                  <a:lnTo>
                    <a:pt x="1916" y="195"/>
                  </a:lnTo>
                  <a:cubicBezTo>
                    <a:pt x="1917" y="194"/>
                    <a:pt x="1918" y="194"/>
                    <a:pt x="1919" y="195"/>
                  </a:cubicBezTo>
                  <a:lnTo>
                    <a:pt x="1939" y="199"/>
                  </a:lnTo>
                  <a:cubicBezTo>
                    <a:pt x="1940" y="199"/>
                    <a:pt x="1941" y="199"/>
                    <a:pt x="1942" y="200"/>
                  </a:cubicBezTo>
                  <a:lnTo>
                    <a:pt x="1958" y="211"/>
                  </a:lnTo>
                  <a:cubicBezTo>
                    <a:pt x="1959" y="211"/>
                    <a:pt x="1960" y="212"/>
                    <a:pt x="1960" y="213"/>
                  </a:cubicBezTo>
                  <a:lnTo>
                    <a:pt x="1970" y="229"/>
                  </a:lnTo>
                  <a:cubicBezTo>
                    <a:pt x="1971" y="230"/>
                    <a:pt x="1971" y="231"/>
                    <a:pt x="1971" y="232"/>
                  </a:cubicBezTo>
                  <a:lnTo>
                    <a:pt x="1975" y="252"/>
                  </a:lnTo>
                  <a:cubicBezTo>
                    <a:pt x="1976" y="256"/>
                    <a:pt x="1973" y="260"/>
                    <a:pt x="1969" y="261"/>
                  </a:cubicBezTo>
                  <a:cubicBezTo>
                    <a:pt x="1965" y="262"/>
                    <a:pt x="1960" y="259"/>
                    <a:pt x="1960" y="255"/>
                  </a:cubicBezTo>
                  <a:lnTo>
                    <a:pt x="1956" y="235"/>
                  </a:lnTo>
                  <a:lnTo>
                    <a:pt x="1957" y="238"/>
                  </a:lnTo>
                  <a:lnTo>
                    <a:pt x="1947" y="222"/>
                  </a:lnTo>
                  <a:lnTo>
                    <a:pt x="1949" y="224"/>
                  </a:lnTo>
                  <a:lnTo>
                    <a:pt x="1933" y="213"/>
                  </a:lnTo>
                  <a:lnTo>
                    <a:pt x="1936" y="214"/>
                  </a:lnTo>
                  <a:lnTo>
                    <a:pt x="1916" y="210"/>
                  </a:lnTo>
                  <a:lnTo>
                    <a:pt x="1919" y="210"/>
                  </a:lnTo>
                  <a:lnTo>
                    <a:pt x="1904" y="213"/>
                  </a:lnTo>
                  <a:cubicBezTo>
                    <a:pt x="1899" y="214"/>
                    <a:pt x="1895" y="211"/>
                    <a:pt x="1894" y="207"/>
                  </a:cubicBezTo>
                  <a:cubicBezTo>
                    <a:pt x="1893" y="203"/>
                    <a:pt x="1896" y="199"/>
                    <a:pt x="1900" y="198"/>
                  </a:cubicBezTo>
                  <a:close/>
                  <a:moveTo>
                    <a:pt x="1967" y="245"/>
                  </a:moveTo>
                  <a:lnTo>
                    <a:pt x="1985" y="245"/>
                  </a:lnTo>
                  <a:cubicBezTo>
                    <a:pt x="1989" y="245"/>
                    <a:pt x="1993" y="249"/>
                    <a:pt x="1993" y="253"/>
                  </a:cubicBezTo>
                  <a:cubicBezTo>
                    <a:pt x="1993" y="258"/>
                    <a:pt x="1989" y="261"/>
                    <a:pt x="1985" y="261"/>
                  </a:cubicBezTo>
                  <a:lnTo>
                    <a:pt x="1967" y="261"/>
                  </a:lnTo>
                  <a:cubicBezTo>
                    <a:pt x="1963" y="261"/>
                    <a:pt x="1959" y="258"/>
                    <a:pt x="1959" y="253"/>
                  </a:cubicBezTo>
                  <a:cubicBezTo>
                    <a:pt x="1959" y="249"/>
                    <a:pt x="1963" y="245"/>
                    <a:pt x="1967" y="245"/>
                  </a:cubicBezTo>
                  <a:close/>
                  <a:moveTo>
                    <a:pt x="2065" y="245"/>
                  </a:moveTo>
                  <a:lnTo>
                    <a:pt x="2177" y="245"/>
                  </a:lnTo>
                  <a:cubicBezTo>
                    <a:pt x="2181" y="245"/>
                    <a:pt x="2185" y="249"/>
                    <a:pt x="2185" y="253"/>
                  </a:cubicBezTo>
                  <a:cubicBezTo>
                    <a:pt x="2185" y="258"/>
                    <a:pt x="2181" y="261"/>
                    <a:pt x="2177" y="261"/>
                  </a:cubicBezTo>
                  <a:lnTo>
                    <a:pt x="2065" y="261"/>
                  </a:lnTo>
                  <a:cubicBezTo>
                    <a:pt x="2060" y="261"/>
                    <a:pt x="2057" y="258"/>
                    <a:pt x="2057" y="253"/>
                  </a:cubicBezTo>
                  <a:cubicBezTo>
                    <a:pt x="2057" y="249"/>
                    <a:pt x="2060" y="245"/>
                    <a:pt x="2065" y="245"/>
                  </a:cubicBezTo>
                  <a:close/>
                  <a:moveTo>
                    <a:pt x="2257" y="245"/>
                  </a:moveTo>
                  <a:lnTo>
                    <a:pt x="2369" y="245"/>
                  </a:lnTo>
                  <a:cubicBezTo>
                    <a:pt x="2373" y="245"/>
                    <a:pt x="2377" y="249"/>
                    <a:pt x="2377" y="253"/>
                  </a:cubicBezTo>
                  <a:cubicBezTo>
                    <a:pt x="2377" y="258"/>
                    <a:pt x="2373" y="261"/>
                    <a:pt x="2369" y="261"/>
                  </a:cubicBezTo>
                  <a:lnTo>
                    <a:pt x="2257" y="261"/>
                  </a:lnTo>
                  <a:cubicBezTo>
                    <a:pt x="2252" y="261"/>
                    <a:pt x="2249" y="258"/>
                    <a:pt x="2249" y="253"/>
                  </a:cubicBezTo>
                  <a:cubicBezTo>
                    <a:pt x="2249" y="249"/>
                    <a:pt x="2252" y="245"/>
                    <a:pt x="2257" y="245"/>
                  </a:cubicBezTo>
                  <a:close/>
                  <a:moveTo>
                    <a:pt x="2449" y="245"/>
                  </a:moveTo>
                  <a:lnTo>
                    <a:pt x="2561" y="245"/>
                  </a:lnTo>
                  <a:cubicBezTo>
                    <a:pt x="2565" y="245"/>
                    <a:pt x="2569" y="249"/>
                    <a:pt x="2569" y="253"/>
                  </a:cubicBezTo>
                  <a:cubicBezTo>
                    <a:pt x="2569" y="258"/>
                    <a:pt x="2565" y="261"/>
                    <a:pt x="2561" y="261"/>
                  </a:cubicBezTo>
                  <a:lnTo>
                    <a:pt x="2449" y="261"/>
                  </a:lnTo>
                  <a:cubicBezTo>
                    <a:pt x="2444" y="261"/>
                    <a:pt x="2441" y="258"/>
                    <a:pt x="2441" y="253"/>
                  </a:cubicBezTo>
                  <a:cubicBezTo>
                    <a:pt x="2441" y="249"/>
                    <a:pt x="2444" y="245"/>
                    <a:pt x="2449" y="245"/>
                  </a:cubicBezTo>
                  <a:close/>
                  <a:moveTo>
                    <a:pt x="2641" y="245"/>
                  </a:moveTo>
                  <a:lnTo>
                    <a:pt x="2753" y="245"/>
                  </a:lnTo>
                  <a:cubicBezTo>
                    <a:pt x="2757" y="245"/>
                    <a:pt x="2761" y="249"/>
                    <a:pt x="2761" y="253"/>
                  </a:cubicBezTo>
                  <a:cubicBezTo>
                    <a:pt x="2761" y="258"/>
                    <a:pt x="2757" y="261"/>
                    <a:pt x="2753" y="261"/>
                  </a:cubicBezTo>
                  <a:lnTo>
                    <a:pt x="2641" y="261"/>
                  </a:lnTo>
                  <a:cubicBezTo>
                    <a:pt x="2636" y="261"/>
                    <a:pt x="2633" y="258"/>
                    <a:pt x="2633" y="253"/>
                  </a:cubicBezTo>
                  <a:cubicBezTo>
                    <a:pt x="2633" y="249"/>
                    <a:pt x="2636" y="245"/>
                    <a:pt x="2641" y="245"/>
                  </a:cubicBezTo>
                  <a:close/>
                  <a:moveTo>
                    <a:pt x="2833" y="245"/>
                  </a:moveTo>
                  <a:lnTo>
                    <a:pt x="2945" y="245"/>
                  </a:lnTo>
                  <a:cubicBezTo>
                    <a:pt x="2949" y="245"/>
                    <a:pt x="2953" y="249"/>
                    <a:pt x="2953" y="253"/>
                  </a:cubicBezTo>
                  <a:cubicBezTo>
                    <a:pt x="2953" y="258"/>
                    <a:pt x="2949" y="261"/>
                    <a:pt x="2945" y="261"/>
                  </a:cubicBezTo>
                  <a:lnTo>
                    <a:pt x="2833" y="261"/>
                  </a:lnTo>
                  <a:cubicBezTo>
                    <a:pt x="2828" y="261"/>
                    <a:pt x="2825" y="258"/>
                    <a:pt x="2825" y="253"/>
                  </a:cubicBezTo>
                  <a:cubicBezTo>
                    <a:pt x="2825" y="249"/>
                    <a:pt x="2828" y="245"/>
                    <a:pt x="2833" y="245"/>
                  </a:cubicBezTo>
                  <a:close/>
                  <a:moveTo>
                    <a:pt x="3025" y="245"/>
                  </a:moveTo>
                  <a:lnTo>
                    <a:pt x="3137" y="245"/>
                  </a:lnTo>
                  <a:cubicBezTo>
                    <a:pt x="3141" y="245"/>
                    <a:pt x="3145" y="249"/>
                    <a:pt x="3145" y="253"/>
                  </a:cubicBezTo>
                  <a:cubicBezTo>
                    <a:pt x="3145" y="258"/>
                    <a:pt x="3141" y="261"/>
                    <a:pt x="3137" y="261"/>
                  </a:cubicBezTo>
                  <a:lnTo>
                    <a:pt x="3025" y="261"/>
                  </a:lnTo>
                  <a:cubicBezTo>
                    <a:pt x="3020" y="261"/>
                    <a:pt x="3017" y="258"/>
                    <a:pt x="3017" y="253"/>
                  </a:cubicBezTo>
                  <a:cubicBezTo>
                    <a:pt x="3017" y="249"/>
                    <a:pt x="3020" y="245"/>
                    <a:pt x="3025" y="245"/>
                  </a:cubicBezTo>
                  <a:close/>
                  <a:moveTo>
                    <a:pt x="3217" y="245"/>
                  </a:moveTo>
                  <a:lnTo>
                    <a:pt x="3329" y="245"/>
                  </a:lnTo>
                  <a:cubicBezTo>
                    <a:pt x="3333" y="245"/>
                    <a:pt x="3337" y="249"/>
                    <a:pt x="3337" y="253"/>
                  </a:cubicBezTo>
                  <a:cubicBezTo>
                    <a:pt x="3337" y="258"/>
                    <a:pt x="3333" y="261"/>
                    <a:pt x="3329" y="261"/>
                  </a:cubicBezTo>
                  <a:lnTo>
                    <a:pt x="3217" y="261"/>
                  </a:lnTo>
                  <a:cubicBezTo>
                    <a:pt x="3212" y="261"/>
                    <a:pt x="3209" y="258"/>
                    <a:pt x="3209" y="253"/>
                  </a:cubicBezTo>
                  <a:cubicBezTo>
                    <a:pt x="3209" y="249"/>
                    <a:pt x="3212" y="245"/>
                    <a:pt x="3217" y="245"/>
                  </a:cubicBezTo>
                  <a:close/>
                  <a:moveTo>
                    <a:pt x="3409" y="245"/>
                  </a:moveTo>
                  <a:lnTo>
                    <a:pt x="3521" y="245"/>
                  </a:lnTo>
                  <a:cubicBezTo>
                    <a:pt x="3525" y="245"/>
                    <a:pt x="3529" y="249"/>
                    <a:pt x="3529" y="253"/>
                  </a:cubicBezTo>
                  <a:cubicBezTo>
                    <a:pt x="3529" y="258"/>
                    <a:pt x="3525" y="261"/>
                    <a:pt x="3521" y="261"/>
                  </a:cubicBezTo>
                  <a:lnTo>
                    <a:pt x="3409" y="261"/>
                  </a:lnTo>
                  <a:cubicBezTo>
                    <a:pt x="3404" y="261"/>
                    <a:pt x="3401" y="258"/>
                    <a:pt x="3401" y="253"/>
                  </a:cubicBezTo>
                  <a:cubicBezTo>
                    <a:pt x="3401" y="249"/>
                    <a:pt x="3404" y="245"/>
                    <a:pt x="3409" y="245"/>
                  </a:cubicBezTo>
                  <a:close/>
                  <a:moveTo>
                    <a:pt x="3601" y="245"/>
                  </a:moveTo>
                  <a:lnTo>
                    <a:pt x="3713" y="245"/>
                  </a:lnTo>
                  <a:cubicBezTo>
                    <a:pt x="3717" y="245"/>
                    <a:pt x="3721" y="249"/>
                    <a:pt x="3721" y="253"/>
                  </a:cubicBezTo>
                  <a:cubicBezTo>
                    <a:pt x="3721" y="258"/>
                    <a:pt x="3717" y="261"/>
                    <a:pt x="3713" y="261"/>
                  </a:cubicBezTo>
                  <a:lnTo>
                    <a:pt x="3601" y="261"/>
                  </a:lnTo>
                  <a:cubicBezTo>
                    <a:pt x="3596" y="261"/>
                    <a:pt x="3593" y="258"/>
                    <a:pt x="3593" y="253"/>
                  </a:cubicBezTo>
                  <a:cubicBezTo>
                    <a:pt x="3593" y="249"/>
                    <a:pt x="3596" y="245"/>
                    <a:pt x="3601" y="245"/>
                  </a:cubicBezTo>
                  <a:close/>
                  <a:moveTo>
                    <a:pt x="3793" y="245"/>
                  </a:moveTo>
                  <a:lnTo>
                    <a:pt x="3905" y="245"/>
                  </a:lnTo>
                  <a:cubicBezTo>
                    <a:pt x="3909" y="245"/>
                    <a:pt x="3913" y="249"/>
                    <a:pt x="3913" y="253"/>
                  </a:cubicBezTo>
                  <a:cubicBezTo>
                    <a:pt x="3913" y="258"/>
                    <a:pt x="3909" y="261"/>
                    <a:pt x="3905" y="261"/>
                  </a:cubicBezTo>
                  <a:lnTo>
                    <a:pt x="3793" y="261"/>
                  </a:lnTo>
                  <a:cubicBezTo>
                    <a:pt x="3788" y="261"/>
                    <a:pt x="3785" y="258"/>
                    <a:pt x="3785" y="253"/>
                  </a:cubicBezTo>
                  <a:cubicBezTo>
                    <a:pt x="3785" y="249"/>
                    <a:pt x="3788" y="245"/>
                    <a:pt x="3793" y="245"/>
                  </a:cubicBezTo>
                  <a:close/>
                  <a:moveTo>
                    <a:pt x="3985" y="245"/>
                  </a:moveTo>
                  <a:lnTo>
                    <a:pt x="4097" y="245"/>
                  </a:lnTo>
                  <a:cubicBezTo>
                    <a:pt x="4101" y="245"/>
                    <a:pt x="4105" y="249"/>
                    <a:pt x="4105" y="253"/>
                  </a:cubicBezTo>
                  <a:cubicBezTo>
                    <a:pt x="4105" y="258"/>
                    <a:pt x="4101" y="261"/>
                    <a:pt x="4097" y="261"/>
                  </a:cubicBezTo>
                  <a:lnTo>
                    <a:pt x="3985" y="261"/>
                  </a:lnTo>
                  <a:cubicBezTo>
                    <a:pt x="3980" y="261"/>
                    <a:pt x="3977" y="258"/>
                    <a:pt x="3977" y="253"/>
                  </a:cubicBezTo>
                  <a:cubicBezTo>
                    <a:pt x="3977" y="249"/>
                    <a:pt x="3980" y="245"/>
                    <a:pt x="3985" y="245"/>
                  </a:cubicBezTo>
                  <a:close/>
                  <a:moveTo>
                    <a:pt x="4177" y="245"/>
                  </a:moveTo>
                  <a:lnTo>
                    <a:pt x="4289" y="245"/>
                  </a:lnTo>
                  <a:cubicBezTo>
                    <a:pt x="4293" y="245"/>
                    <a:pt x="4297" y="249"/>
                    <a:pt x="4297" y="253"/>
                  </a:cubicBezTo>
                  <a:cubicBezTo>
                    <a:pt x="4297" y="258"/>
                    <a:pt x="4293" y="261"/>
                    <a:pt x="4289" y="261"/>
                  </a:cubicBezTo>
                  <a:lnTo>
                    <a:pt x="4177" y="261"/>
                  </a:lnTo>
                  <a:cubicBezTo>
                    <a:pt x="4172" y="261"/>
                    <a:pt x="4169" y="258"/>
                    <a:pt x="4169" y="253"/>
                  </a:cubicBezTo>
                  <a:cubicBezTo>
                    <a:pt x="4169" y="249"/>
                    <a:pt x="4172" y="245"/>
                    <a:pt x="4177" y="245"/>
                  </a:cubicBezTo>
                  <a:close/>
                  <a:moveTo>
                    <a:pt x="4369" y="245"/>
                  </a:moveTo>
                  <a:lnTo>
                    <a:pt x="4481" y="245"/>
                  </a:lnTo>
                  <a:cubicBezTo>
                    <a:pt x="4485" y="245"/>
                    <a:pt x="4489" y="249"/>
                    <a:pt x="4489" y="253"/>
                  </a:cubicBezTo>
                  <a:cubicBezTo>
                    <a:pt x="4489" y="258"/>
                    <a:pt x="4485" y="261"/>
                    <a:pt x="4481" y="261"/>
                  </a:cubicBezTo>
                  <a:lnTo>
                    <a:pt x="4369" y="261"/>
                  </a:lnTo>
                  <a:cubicBezTo>
                    <a:pt x="4364" y="261"/>
                    <a:pt x="4361" y="258"/>
                    <a:pt x="4361" y="253"/>
                  </a:cubicBezTo>
                  <a:cubicBezTo>
                    <a:pt x="4361" y="249"/>
                    <a:pt x="4364" y="245"/>
                    <a:pt x="4369" y="245"/>
                  </a:cubicBezTo>
                  <a:close/>
                  <a:moveTo>
                    <a:pt x="4561" y="245"/>
                  </a:moveTo>
                  <a:lnTo>
                    <a:pt x="4673" y="245"/>
                  </a:lnTo>
                  <a:cubicBezTo>
                    <a:pt x="4677" y="245"/>
                    <a:pt x="4681" y="249"/>
                    <a:pt x="4681" y="253"/>
                  </a:cubicBezTo>
                  <a:cubicBezTo>
                    <a:pt x="4681" y="258"/>
                    <a:pt x="4677" y="261"/>
                    <a:pt x="4673" y="261"/>
                  </a:cubicBezTo>
                  <a:lnTo>
                    <a:pt x="4561" y="261"/>
                  </a:lnTo>
                  <a:cubicBezTo>
                    <a:pt x="4556" y="261"/>
                    <a:pt x="4553" y="258"/>
                    <a:pt x="4553" y="253"/>
                  </a:cubicBezTo>
                  <a:cubicBezTo>
                    <a:pt x="4553" y="249"/>
                    <a:pt x="4556" y="245"/>
                    <a:pt x="4561" y="245"/>
                  </a:cubicBezTo>
                  <a:close/>
                  <a:moveTo>
                    <a:pt x="4753" y="245"/>
                  </a:moveTo>
                  <a:lnTo>
                    <a:pt x="4865" y="245"/>
                  </a:lnTo>
                  <a:cubicBezTo>
                    <a:pt x="4869" y="245"/>
                    <a:pt x="4873" y="249"/>
                    <a:pt x="4873" y="253"/>
                  </a:cubicBezTo>
                  <a:cubicBezTo>
                    <a:pt x="4873" y="258"/>
                    <a:pt x="4869" y="261"/>
                    <a:pt x="4865" y="261"/>
                  </a:cubicBezTo>
                  <a:lnTo>
                    <a:pt x="4753" y="261"/>
                  </a:lnTo>
                  <a:cubicBezTo>
                    <a:pt x="4748" y="261"/>
                    <a:pt x="4745" y="258"/>
                    <a:pt x="4745" y="253"/>
                  </a:cubicBezTo>
                  <a:cubicBezTo>
                    <a:pt x="4745" y="249"/>
                    <a:pt x="4748" y="245"/>
                    <a:pt x="4753" y="245"/>
                  </a:cubicBezTo>
                  <a:close/>
                  <a:moveTo>
                    <a:pt x="4945" y="245"/>
                  </a:moveTo>
                  <a:lnTo>
                    <a:pt x="5057" y="245"/>
                  </a:lnTo>
                  <a:cubicBezTo>
                    <a:pt x="5061" y="245"/>
                    <a:pt x="5065" y="249"/>
                    <a:pt x="5065" y="253"/>
                  </a:cubicBezTo>
                  <a:cubicBezTo>
                    <a:pt x="5065" y="258"/>
                    <a:pt x="5061" y="261"/>
                    <a:pt x="5057" y="261"/>
                  </a:cubicBezTo>
                  <a:lnTo>
                    <a:pt x="4945" y="261"/>
                  </a:lnTo>
                  <a:cubicBezTo>
                    <a:pt x="4940" y="261"/>
                    <a:pt x="4937" y="258"/>
                    <a:pt x="4937" y="253"/>
                  </a:cubicBezTo>
                  <a:cubicBezTo>
                    <a:pt x="4937" y="249"/>
                    <a:pt x="4940" y="245"/>
                    <a:pt x="4945" y="245"/>
                  </a:cubicBezTo>
                  <a:close/>
                  <a:moveTo>
                    <a:pt x="5137" y="245"/>
                  </a:moveTo>
                  <a:lnTo>
                    <a:pt x="5195" y="245"/>
                  </a:lnTo>
                  <a:lnTo>
                    <a:pt x="5187" y="253"/>
                  </a:lnTo>
                  <a:lnTo>
                    <a:pt x="5187" y="200"/>
                  </a:lnTo>
                  <a:cubicBezTo>
                    <a:pt x="5187" y="196"/>
                    <a:pt x="5191" y="192"/>
                    <a:pt x="5195" y="192"/>
                  </a:cubicBezTo>
                  <a:cubicBezTo>
                    <a:pt x="5200" y="192"/>
                    <a:pt x="5203" y="196"/>
                    <a:pt x="5203" y="200"/>
                  </a:cubicBezTo>
                  <a:lnTo>
                    <a:pt x="5203" y="253"/>
                  </a:lnTo>
                  <a:cubicBezTo>
                    <a:pt x="5203" y="258"/>
                    <a:pt x="5200" y="261"/>
                    <a:pt x="5195" y="261"/>
                  </a:cubicBezTo>
                  <a:lnTo>
                    <a:pt x="5137" y="261"/>
                  </a:lnTo>
                  <a:cubicBezTo>
                    <a:pt x="5132" y="261"/>
                    <a:pt x="5129" y="258"/>
                    <a:pt x="5129" y="253"/>
                  </a:cubicBezTo>
                  <a:cubicBezTo>
                    <a:pt x="5129" y="249"/>
                    <a:pt x="5132" y="245"/>
                    <a:pt x="5137" y="245"/>
                  </a:cubicBezTo>
                  <a:close/>
                  <a:moveTo>
                    <a:pt x="5187" y="120"/>
                  </a:moveTo>
                  <a:lnTo>
                    <a:pt x="5187" y="8"/>
                  </a:lnTo>
                  <a:cubicBezTo>
                    <a:pt x="5187" y="4"/>
                    <a:pt x="5191" y="0"/>
                    <a:pt x="5195" y="0"/>
                  </a:cubicBezTo>
                  <a:cubicBezTo>
                    <a:pt x="5200" y="0"/>
                    <a:pt x="5203" y="4"/>
                    <a:pt x="5203" y="8"/>
                  </a:cubicBezTo>
                  <a:lnTo>
                    <a:pt x="5203" y="120"/>
                  </a:lnTo>
                  <a:cubicBezTo>
                    <a:pt x="5203" y="125"/>
                    <a:pt x="5200" y="128"/>
                    <a:pt x="5195" y="128"/>
                  </a:cubicBezTo>
                  <a:cubicBezTo>
                    <a:pt x="5191" y="128"/>
                    <a:pt x="5187" y="125"/>
                    <a:pt x="5187" y="12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2" name="Freeform 120"/>
            <p:cNvSpPr>
              <a:spLocks/>
            </p:cNvSpPr>
            <p:nvPr/>
          </p:nvSpPr>
          <p:spPr bwMode="auto">
            <a:xfrm>
              <a:off x="2811" y="3211"/>
              <a:ext cx="85" cy="43"/>
            </a:xfrm>
            <a:custGeom>
              <a:avLst/>
              <a:gdLst/>
              <a:ahLst/>
              <a:cxnLst>
                <a:cxn ang="0">
                  <a:pos x="85" y="43"/>
                </a:cxn>
                <a:cxn ang="0">
                  <a:pos x="42" y="0"/>
                </a:cxn>
                <a:cxn ang="0">
                  <a:pos x="0" y="43"/>
                </a:cxn>
              </a:cxnLst>
              <a:rect l="0" t="0" r="r" b="b"/>
              <a:pathLst>
                <a:path w="85" h="43">
                  <a:moveTo>
                    <a:pt x="85" y="43"/>
                  </a:moveTo>
                  <a:lnTo>
                    <a:pt x="42" y="0"/>
                  </a:lnTo>
                  <a:lnTo>
                    <a:pt x="0" y="43"/>
                  </a:lnTo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3" name="Freeform 121"/>
            <p:cNvSpPr>
              <a:spLocks noEditPoints="1"/>
            </p:cNvSpPr>
            <p:nvPr/>
          </p:nvSpPr>
          <p:spPr bwMode="auto">
            <a:xfrm>
              <a:off x="2850" y="3224"/>
              <a:ext cx="1655" cy="117"/>
            </a:xfrm>
            <a:custGeom>
              <a:avLst/>
              <a:gdLst/>
              <a:ahLst/>
              <a:cxnLst>
                <a:cxn ang="0">
                  <a:pos x="128" y="250"/>
                </a:cxn>
                <a:cxn ang="0">
                  <a:pos x="0" y="250"/>
                </a:cxn>
                <a:cxn ang="0">
                  <a:pos x="312" y="242"/>
                </a:cxn>
                <a:cxn ang="0">
                  <a:pos x="200" y="258"/>
                </a:cxn>
                <a:cxn ang="0">
                  <a:pos x="392" y="242"/>
                </a:cxn>
                <a:cxn ang="0">
                  <a:pos x="504" y="258"/>
                </a:cxn>
                <a:cxn ang="0">
                  <a:pos x="392" y="242"/>
                </a:cxn>
                <a:cxn ang="0">
                  <a:pos x="704" y="250"/>
                </a:cxn>
                <a:cxn ang="0">
                  <a:pos x="576" y="250"/>
                </a:cxn>
                <a:cxn ang="0">
                  <a:pos x="888" y="242"/>
                </a:cxn>
                <a:cxn ang="0">
                  <a:pos x="776" y="258"/>
                </a:cxn>
                <a:cxn ang="0">
                  <a:pos x="968" y="242"/>
                </a:cxn>
                <a:cxn ang="0">
                  <a:pos x="1080" y="258"/>
                </a:cxn>
                <a:cxn ang="0">
                  <a:pos x="968" y="242"/>
                </a:cxn>
                <a:cxn ang="0">
                  <a:pos x="1280" y="250"/>
                </a:cxn>
                <a:cxn ang="0">
                  <a:pos x="1152" y="250"/>
                </a:cxn>
                <a:cxn ang="0">
                  <a:pos x="1464" y="242"/>
                </a:cxn>
                <a:cxn ang="0">
                  <a:pos x="1352" y="258"/>
                </a:cxn>
                <a:cxn ang="0">
                  <a:pos x="1544" y="242"/>
                </a:cxn>
                <a:cxn ang="0">
                  <a:pos x="1656" y="258"/>
                </a:cxn>
                <a:cxn ang="0">
                  <a:pos x="1544" y="242"/>
                </a:cxn>
                <a:cxn ang="0">
                  <a:pos x="1765" y="249"/>
                </a:cxn>
                <a:cxn ang="0">
                  <a:pos x="1781" y="210"/>
                </a:cxn>
                <a:cxn ang="0">
                  <a:pos x="1802" y="196"/>
                </a:cxn>
                <a:cxn ang="0">
                  <a:pos x="1821" y="208"/>
                </a:cxn>
                <a:cxn ang="0">
                  <a:pos x="1792" y="221"/>
                </a:cxn>
                <a:cxn ang="0">
                  <a:pos x="1784" y="232"/>
                </a:cxn>
                <a:cxn ang="0">
                  <a:pos x="1736" y="258"/>
                </a:cxn>
                <a:cxn ang="0">
                  <a:pos x="1881" y="247"/>
                </a:cxn>
                <a:cxn ang="0">
                  <a:pos x="1866" y="252"/>
                </a:cxn>
                <a:cxn ang="0">
                  <a:pos x="1881" y="247"/>
                </a:cxn>
                <a:cxn ang="0">
                  <a:pos x="1991" y="250"/>
                </a:cxn>
                <a:cxn ang="0">
                  <a:pos x="1865" y="250"/>
                </a:cxn>
                <a:cxn ang="0">
                  <a:pos x="2175" y="242"/>
                </a:cxn>
                <a:cxn ang="0">
                  <a:pos x="2063" y="258"/>
                </a:cxn>
                <a:cxn ang="0">
                  <a:pos x="2255" y="242"/>
                </a:cxn>
                <a:cxn ang="0">
                  <a:pos x="2367" y="258"/>
                </a:cxn>
                <a:cxn ang="0">
                  <a:pos x="2255" y="242"/>
                </a:cxn>
                <a:cxn ang="0">
                  <a:pos x="2567" y="250"/>
                </a:cxn>
                <a:cxn ang="0">
                  <a:pos x="2439" y="250"/>
                </a:cxn>
                <a:cxn ang="0">
                  <a:pos x="2751" y="242"/>
                </a:cxn>
                <a:cxn ang="0">
                  <a:pos x="2639" y="258"/>
                </a:cxn>
                <a:cxn ang="0">
                  <a:pos x="2831" y="242"/>
                </a:cxn>
                <a:cxn ang="0">
                  <a:pos x="2943" y="258"/>
                </a:cxn>
                <a:cxn ang="0">
                  <a:pos x="2831" y="242"/>
                </a:cxn>
                <a:cxn ang="0">
                  <a:pos x="3143" y="250"/>
                </a:cxn>
                <a:cxn ang="0">
                  <a:pos x="3015" y="250"/>
                </a:cxn>
                <a:cxn ang="0">
                  <a:pos x="3327" y="242"/>
                </a:cxn>
                <a:cxn ang="0">
                  <a:pos x="3215" y="258"/>
                </a:cxn>
                <a:cxn ang="0">
                  <a:pos x="3407" y="242"/>
                </a:cxn>
                <a:cxn ang="0">
                  <a:pos x="3519" y="258"/>
                </a:cxn>
                <a:cxn ang="0">
                  <a:pos x="3407" y="242"/>
                </a:cxn>
                <a:cxn ang="0">
                  <a:pos x="3652" y="250"/>
                </a:cxn>
                <a:cxn ang="0">
                  <a:pos x="3668" y="200"/>
                </a:cxn>
                <a:cxn ang="0">
                  <a:pos x="3599" y="258"/>
                </a:cxn>
                <a:cxn ang="0">
                  <a:pos x="3652" y="120"/>
                </a:cxn>
                <a:cxn ang="0">
                  <a:pos x="3668" y="8"/>
                </a:cxn>
                <a:cxn ang="0">
                  <a:pos x="3652" y="120"/>
                </a:cxn>
              </a:cxnLst>
              <a:rect l="0" t="0" r="r" b="b"/>
              <a:pathLst>
                <a:path w="3668" h="259">
                  <a:moveTo>
                    <a:pt x="8" y="242"/>
                  </a:moveTo>
                  <a:lnTo>
                    <a:pt x="120" y="242"/>
                  </a:lnTo>
                  <a:cubicBezTo>
                    <a:pt x="125" y="242"/>
                    <a:pt x="128" y="246"/>
                    <a:pt x="128" y="250"/>
                  </a:cubicBezTo>
                  <a:cubicBezTo>
                    <a:pt x="128" y="255"/>
                    <a:pt x="125" y="258"/>
                    <a:pt x="120" y="258"/>
                  </a:cubicBezTo>
                  <a:lnTo>
                    <a:pt x="8" y="258"/>
                  </a:lnTo>
                  <a:cubicBezTo>
                    <a:pt x="4" y="258"/>
                    <a:pt x="0" y="255"/>
                    <a:pt x="0" y="250"/>
                  </a:cubicBezTo>
                  <a:cubicBezTo>
                    <a:pt x="0" y="246"/>
                    <a:pt x="4" y="242"/>
                    <a:pt x="8" y="242"/>
                  </a:cubicBezTo>
                  <a:close/>
                  <a:moveTo>
                    <a:pt x="200" y="242"/>
                  </a:moveTo>
                  <a:lnTo>
                    <a:pt x="312" y="242"/>
                  </a:lnTo>
                  <a:cubicBezTo>
                    <a:pt x="317" y="242"/>
                    <a:pt x="320" y="246"/>
                    <a:pt x="320" y="250"/>
                  </a:cubicBezTo>
                  <a:cubicBezTo>
                    <a:pt x="320" y="255"/>
                    <a:pt x="317" y="258"/>
                    <a:pt x="312" y="258"/>
                  </a:cubicBezTo>
                  <a:lnTo>
                    <a:pt x="200" y="258"/>
                  </a:lnTo>
                  <a:cubicBezTo>
                    <a:pt x="196" y="258"/>
                    <a:pt x="192" y="255"/>
                    <a:pt x="192" y="250"/>
                  </a:cubicBezTo>
                  <a:cubicBezTo>
                    <a:pt x="192" y="246"/>
                    <a:pt x="196" y="242"/>
                    <a:pt x="200" y="242"/>
                  </a:cubicBezTo>
                  <a:close/>
                  <a:moveTo>
                    <a:pt x="392" y="242"/>
                  </a:moveTo>
                  <a:lnTo>
                    <a:pt x="504" y="242"/>
                  </a:lnTo>
                  <a:cubicBezTo>
                    <a:pt x="509" y="242"/>
                    <a:pt x="512" y="246"/>
                    <a:pt x="512" y="250"/>
                  </a:cubicBezTo>
                  <a:cubicBezTo>
                    <a:pt x="512" y="255"/>
                    <a:pt x="509" y="258"/>
                    <a:pt x="504" y="258"/>
                  </a:cubicBezTo>
                  <a:lnTo>
                    <a:pt x="392" y="258"/>
                  </a:lnTo>
                  <a:cubicBezTo>
                    <a:pt x="388" y="258"/>
                    <a:pt x="384" y="255"/>
                    <a:pt x="384" y="250"/>
                  </a:cubicBezTo>
                  <a:cubicBezTo>
                    <a:pt x="384" y="246"/>
                    <a:pt x="388" y="242"/>
                    <a:pt x="392" y="242"/>
                  </a:cubicBezTo>
                  <a:close/>
                  <a:moveTo>
                    <a:pt x="584" y="242"/>
                  </a:moveTo>
                  <a:lnTo>
                    <a:pt x="696" y="242"/>
                  </a:lnTo>
                  <a:cubicBezTo>
                    <a:pt x="701" y="242"/>
                    <a:pt x="704" y="246"/>
                    <a:pt x="704" y="250"/>
                  </a:cubicBezTo>
                  <a:cubicBezTo>
                    <a:pt x="704" y="255"/>
                    <a:pt x="701" y="258"/>
                    <a:pt x="696" y="258"/>
                  </a:cubicBezTo>
                  <a:lnTo>
                    <a:pt x="584" y="258"/>
                  </a:lnTo>
                  <a:cubicBezTo>
                    <a:pt x="580" y="258"/>
                    <a:pt x="576" y="255"/>
                    <a:pt x="576" y="250"/>
                  </a:cubicBezTo>
                  <a:cubicBezTo>
                    <a:pt x="576" y="246"/>
                    <a:pt x="580" y="242"/>
                    <a:pt x="584" y="242"/>
                  </a:cubicBezTo>
                  <a:close/>
                  <a:moveTo>
                    <a:pt x="776" y="242"/>
                  </a:moveTo>
                  <a:lnTo>
                    <a:pt x="888" y="242"/>
                  </a:lnTo>
                  <a:cubicBezTo>
                    <a:pt x="893" y="242"/>
                    <a:pt x="896" y="246"/>
                    <a:pt x="896" y="250"/>
                  </a:cubicBezTo>
                  <a:cubicBezTo>
                    <a:pt x="896" y="255"/>
                    <a:pt x="893" y="258"/>
                    <a:pt x="888" y="258"/>
                  </a:cubicBezTo>
                  <a:lnTo>
                    <a:pt x="776" y="258"/>
                  </a:lnTo>
                  <a:cubicBezTo>
                    <a:pt x="772" y="258"/>
                    <a:pt x="768" y="255"/>
                    <a:pt x="768" y="250"/>
                  </a:cubicBezTo>
                  <a:cubicBezTo>
                    <a:pt x="768" y="246"/>
                    <a:pt x="772" y="242"/>
                    <a:pt x="776" y="242"/>
                  </a:cubicBezTo>
                  <a:close/>
                  <a:moveTo>
                    <a:pt x="968" y="242"/>
                  </a:moveTo>
                  <a:lnTo>
                    <a:pt x="1080" y="242"/>
                  </a:lnTo>
                  <a:cubicBezTo>
                    <a:pt x="1085" y="242"/>
                    <a:pt x="1088" y="246"/>
                    <a:pt x="1088" y="250"/>
                  </a:cubicBezTo>
                  <a:cubicBezTo>
                    <a:pt x="1088" y="255"/>
                    <a:pt x="1085" y="258"/>
                    <a:pt x="1080" y="258"/>
                  </a:cubicBezTo>
                  <a:lnTo>
                    <a:pt x="968" y="258"/>
                  </a:lnTo>
                  <a:cubicBezTo>
                    <a:pt x="964" y="258"/>
                    <a:pt x="960" y="255"/>
                    <a:pt x="960" y="250"/>
                  </a:cubicBezTo>
                  <a:cubicBezTo>
                    <a:pt x="960" y="246"/>
                    <a:pt x="964" y="242"/>
                    <a:pt x="968" y="242"/>
                  </a:cubicBezTo>
                  <a:close/>
                  <a:moveTo>
                    <a:pt x="1160" y="242"/>
                  </a:moveTo>
                  <a:lnTo>
                    <a:pt x="1272" y="242"/>
                  </a:lnTo>
                  <a:cubicBezTo>
                    <a:pt x="1277" y="242"/>
                    <a:pt x="1280" y="246"/>
                    <a:pt x="1280" y="250"/>
                  </a:cubicBezTo>
                  <a:cubicBezTo>
                    <a:pt x="1280" y="255"/>
                    <a:pt x="1277" y="258"/>
                    <a:pt x="1272" y="258"/>
                  </a:cubicBezTo>
                  <a:lnTo>
                    <a:pt x="1160" y="258"/>
                  </a:lnTo>
                  <a:cubicBezTo>
                    <a:pt x="1156" y="258"/>
                    <a:pt x="1152" y="255"/>
                    <a:pt x="1152" y="250"/>
                  </a:cubicBezTo>
                  <a:cubicBezTo>
                    <a:pt x="1152" y="246"/>
                    <a:pt x="1156" y="242"/>
                    <a:pt x="1160" y="242"/>
                  </a:cubicBezTo>
                  <a:close/>
                  <a:moveTo>
                    <a:pt x="1352" y="242"/>
                  </a:moveTo>
                  <a:lnTo>
                    <a:pt x="1464" y="242"/>
                  </a:lnTo>
                  <a:cubicBezTo>
                    <a:pt x="1469" y="242"/>
                    <a:pt x="1472" y="246"/>
                    <a:pt x="1472" y="250"/>
                  </a:cubicBezTo>
                  <a:cubicBezTo>
                    <a:pt x="1472" y="255"/>
                    <a:pt x="1469" y="258"/>
                    <a:pt x="1464" y="258"/>
                  </a:cubicBezTo>
                  <a:lnTo>
                    <a:pt x="1352" y="258"/>
                  </a:lnTo>
                  <a:cubicBezTo>
                    <a:pt x="1348" y="258"/>
                    <a:pt x="1344" y="255"/>
                    <a:pt x="1344" y="250"/>
                  </a:cubicBezTo>
                  <a:cubicBezTo>
                    <a:pt x="1344" y="246"/>
                    <a:pt x="1348" y="242"/>
                    <a:pt x="1352" y="242"/>
                  </a:cubicBezTo>
                  <a:close/>
                  <a:moveTo>
                    <a:pt x="1544" y="242"/>
                  </a:moveTo>
                  <a:lnTo>
                    <a:pt x="1656" y="242"/>
                  </a:lnTo>
                  <a:cubicBezTo>
                    <a:pt x="1661" y="242"/>
                    <a:pt x="1664" y="246"/>
                    <a:pt x="1664" y="250"/>
                  </a:cubicBezTo>
                  <a:cubicBezTo>
                    <a:pt x="1664" y="255"/>
                    <a:pt x="1661" y="258"/>
                    <a:pt x="1656" y="258"/>
                  </a:cubicBezTo>
                  <a:lnTo>
                    <a:pt x="1544" y="258"/>
                  </a:lnTo>
                  <a:cubicBezTo>
                    <a:pt x="1540" y="258"/>
                    <a:pt x="1536" y="255"/>
                    <a:pt x="1536" y="250"/>
                  </a:cubicBezTo>
                  <a:cubicBezTo>
                    <a:pt x="1536" y="246"/>
                    <a:pt x="1540" y="242"/>
                    <a:pt x="1544" y="242"/>
                  </a:cubicBezTo>
                  <a:close/>
                  <a:moveTo>
                    <a:pt x="1736" y="242"/>
                  </a:moveTo>
                  <a:lnTo>
                    <a:pt x="1772" y="242"/>
                  </a:lnTo>
                  <a:lnTo>
                    <a:pt x="1765" y="249"/>
                  </a:lnTo>
                  <a:lnTo>
                    <a:pt x="1769" y="229"/>
                  </a:lnTo>
                  <a:cubicBezTo>
                    <a:pt x="1769" y="228"/>
                    <a:pt x="1769" y="227"/>
                    <a:pt x="1770" y="226"/>
                  </a:cubicBezTo>
                  <a:lnTo>
                    <a:pt x="1781" y="210"/>
                  </a:lnTo>
                  <a:cubicBezTo>
                    <a:pt x="1781" y="209"/>
                    <a:pt x="1782" y="208"/>
                    <a:pt x="1783" y="208"/>
                  </a:cubicBezTo>
                  <a:lnTo>
                    <a:pt x="1799" y="197"/>
                  </a:lnTo>
                  <a:cubicBezTo>
                    <a:pt x="1800" y="196"/>
                    <a:pt x="1801" y="196"/>
                    <a:pt x="1802" y="196"/>
                  </a:cubicBezTo>
                  <a:lnTo>
                    <a:pt x="1818" y="192"/>
                  </a:lnTo>
                  <a:cubicBezTo>
                    <a:pt x="1823" y="191"/>
                    <a:pt x="1827" y="194"/>
                    <a:pt x="1828" y="199"/>
                  </a:cubicBezTo>
                  <a:cubicBezTo>
                    <a:pt x="1829" y="203"/>
                    <a:pt x="1826" y="207"/>
                    <a:pt x="1821" y="208"/>
                  </a:cubicBezTo>
                  <a:lnTo>
                    <a:pt x="1805" y="211"/>
                  </a:lnTo>
                  <a:lnTo>
                    <a:pt x="1808" y="210"/>
                  </a:lnTo>
                  <a:lnTo>
                    <a:pt x="1792" y="221"/>
                  </a:lnTo>
                  <a:lnTo>
                    <a:pt x="1794" y="219"/>
                  </a:lnTo>
                  <a:lnTo>
                    <a:pt x="1783" y="235"/>
                  </a:lnTo>
                  <a:lnTo>
                    <a:pt x="1784" y="232"/>
                  </a:lnTo>
                  <a:lnTo>
                    <a:pt x="1780" y="252"/>
                  </a:lnTo>
                  <a:cubicBezTo>
                    <a:pt x="1780" y="256"/>
                    <a:pt x="1776" y="258"/>
                    <a:pt x="1772" y="258"/>
                  </a:cubicBezTo>
                  <a:lnTo>
                    <a:pt x="1736" y="258"/>
                  </a:lnTo>
                  <a:cubicBezTo>
                    <a:pt x="1732" y="258"/>
                    <a:pt x="1728" y="255"/>
                    <a:pt x="1728" y="250"/>
                  </a:cubicBezTo>
                  <a:cubicBezTo>
                    <a:pt x="1728" y="246"/>
                    <a:pt x="1732" y="242"/>
                    <a:pt x="1736" y="242"/>
                  </a:cubicBezTo>
                  <a:close/>
                  <a:moveTo>
                    <a:pt x="1881" y="247"/>
                  </a:moveTo>
                  <a:lnTo>
                    <a:pt x="1881" y="249"/>
                  </a:lnTo>
                  <a:cubicBezTo>
                    <a:pt x="1882" y="253"/>
                    <a:pt x="1879" y="257"/>
                    <a:pt x="1875" y="258"/>
                  </a:cubicBezTo>
                  <a:cubicBezTo>
                    <a:pt x="1871" y="259"/>
                    <a:pt x="1866" y="256"/>
                    <a:pt x="1866" y="252"/>
                  </a:cubicBezTo>
                  <a:lnTo>
                    <a:pt x="1865" y="250"/>
                  </a:lnTo>
                  <a:cubicBezTo>
                    <a:pt x="1864" y="245"/>
                    <a:pt x="1867" y="241"/>
                    <a:pt x="1871" y="240"/>
                  </a:cubicBezTo>
                  <a:cubicBezTo>
                    <a:pt x="1876" y="240"/>
                    <a:pt x="1880" y="242"/>
                    <a:pt x="1881" y="247"/>
                  </a:cubicBezTo>
                  <a:close/>
                  <a:moveTo>
                    <a:pt x="1873" y="242"/>
                  </a:moveTo>
                  <a:lnTo>
                    <a:pt x="1983" y="242"/>
                  </a:lnTo>
                  <a:cubicBezTo>
                    <a:pt x="1988" y="242"/>
                    <a:pt x="1991" y="246"/>
                    <a:pt x="1991" y="250"/>
                  </a:cubicBezTo>
                  <a:cubicBezTo>
                    <a:pt x="1991" y="255"/>
                    <a:pt x="1988" y="258"/>
                    <a:pt x="1983" y="258"/>
                  </a:cubicBezTo>
                  <a:lnTo>
                    <a:pt x="1873" y="258"/>
                  </a:lnTo>
                  <a:cubicBezTo>
                    <a:pt x="1869" y="258"/>
                    <a:pt x="1865" y="255"/>
                    <a:pt x="1865" y="250"/>
                  </a:cubicBezTo>
                  <a:cubicBezTo>
                    <a:pt x="1865" y="246"/>
                    <a:pt x="1869" y="242"/>
                    <a:pt x="1873" y="242"/>
                  </a:cubicBezTo>
                  <a:close/>
                  <a:moveTo>
                    <a:pt x="2063" y="242"/>
                  </a:moveTo>
                  <a:lnTo>
                    <a:pt x="2175" y="242"/>
                  </a:lnTo>
                  <a:cubicBezTo>
                    <a:pt x="2180" y="242"/>
                    <a:pt x="2183" y="246"/>
                    <a:pt x="2183" y="250"/>
                  </a:cubicBezTo>
                  <a:cubicBezTo>
                    <a:pt x="2183" y="255"/>
                    <a:pt x="2180" y="258"/>
                    <a:pt x="2175" y="258"/>
                  </a:cubicBezTo>
                  <a:lnTo>
                    <a:pt x="2063" y="258"/>
                  </a:lnTo>
                  <a:cubicBezTo>
                    <a:pt x="2059" y="258"/>
                    <a:pt x="2055" y="255"/>
                    <a:pt x="2055" y="250"/>
                  </a:cubicBezTo>
                  <a:cubicBezTo>
                    <a:pt x="2055" y="246"/>
                    <a:pt x="2059" y="242"/>
                    <a:pt x="2063" y="242"/>
                  </a:cubicBezTo>
                  <a:close/>
                  <a:moveTo>
                    <a:pt x="2255" y="242"/>
                  </a:moveTo>
                  <a:lnTo>
                    <a:pt x="2367" y="242"/>
                  </a:lnTo>
                  <a:cubicBezTo>
                    <a:pt x="2372" y="242"/>
                    <a:pt x="2375" y="246"/>
                    <a:pt x="2375" y="250"/>
                  </a:cubicBezTo>
                  <a:cubicBezTo>
                    <a:pt x="2375" y="255"/>
                    <a:pt x="2372" y="258"/>
                    <a:pt x="2367" y="258"/>
                  </a:cubicBezTo>
                  <a:lnTo>
                    <a:pt x="2255" y="258"/>
                  </a:lnTo>
                  <a:cubicBezTo>
                    <a:pt x="2251" y="258"/>
                    <a:pt x="2247" y="255"/>
                    <a:pt x="2247" y="250"/>
                  </a:cubicBezTo>
                  <a:cubicBezTo>
                    <a:pt x="2247" y="246"/>
                    <a:pt x="2251" y="242"/>
                    <a:pt x="2255" y="242"/>
                  </a:cubicBezTo>
                  <a:close/>
                  <a:moveTo>
                    <a:pt x="2447" y="242"/>
                  </a:moveTo>
                  <a:lnTo>
                    <a:pt x="2559" y="242"/>
                  </a:lnTo>
                  <a:cubicBezTo>
                    <a:pt x="2564" y="242"/>
                    <a:pt x="2567" y="246"/>
                    <a:pt x="2567" y="250"/>
                  </a:cubicBezTo>
                  <a:cubicBezTo>
                    <a:pt x="2567" y="255"/>
                    <a:pt x="2564" y="258"/>
                    <a:pt x="2559" y="258"/>
                  </a:cubicBezTo>
                  <a:lnTo>
                    <a:pt x="2447" y="258"/>
                  </a:lnTo>
                  <a:cubicBezTo>
                    <a:pt x="2443" y="258"/>
                    <a:pt x="2439" y="255"/>
                    <a:pt x="2439" y="250"/>
                  </a:cubicBezTo>
                  <a:cubicBezTo>
                    <a:pt x="2439" y="246"/>
                    <a:pt x="2443" y="242"/>
                    <a:pt x="2447" y="242"/>
                  </a:cubicBezTo>
                  <a:close/>
                  <a:moveTo>
                    <a:pt x="2639" y="242"/>
                  </a:moveTo>
                  <a:lnTo>
                    <a:pt x="2751" y="242"/>
                  </a:lnTo>
                  <a:cubicBezTo>
                    <a:pt x="2756" y="242"/>
                    <a:pt x="2759" y="246"/>
                    <a:pt x="2759" y="250"/>
                  </a:cubicBezTo>
                  <a:cubicBezTo>
                    <a:pt x="2759" y="255"/>
                    <a:pt x="2756" y="258"/>
                    <a:pt x="2751" y="258"/>
                  </a:cubicBezTo>
                  <a:lnTo>
                    <a:pt x="2639" y="258"/>
                  </a:lnTo>
                  <a:cubicBezTo>
                    <a:pt x="2635" y="258"/>
                    <a:pt x="2631" y="255"/>
                    <a:pt x="2631" y="250"/>
                  </a:cubicBezTo>
                  <a:cubicBezTo>
                    <a:pt x="2631" y="246"/>
                    <a:pt x="2635" y="242"/>
                    <a:pt x="2639" y="242"/>
                  </a:cubicBezTo>
                  <a:close/>
                  <a:moveTo>
                    <a:pt x="2831" y="242"/>
                  </a:moveTo>
                  <a:lnTo>
                    <a:pt x="2943" y="242"/>
                  </a:lnTo>
                  <a:cubicBezTo>
                    <a:pt x="2948" y="242"/>
                    <a:pt x="2951" y="246"/>
                    <a:pt x="2951" y="250"/>
                  </a:cubicBezTo>
                  <a:cubicBezTo>
                    <a:pt x="2951" y="255"/>
                    <a:pt x="2948" y="258"/>
                    <a:pt x="2943" y="258"/>
                  </a:cubicBezTo>
                  <a:lnTo>
                    <a:pt x="2831" y="258"/>
                  </a:lnTo>
                  <a:cubicBezTo>
                    <a:pt x="2827" y="258"/>
                    <a:pt x="2823" y="255"/>
                    <a:pt x="2823" y="250"/>
                  </a:cubicBezTo>
                  <a:cubicBezTo>
                    <a:pt x="2823" y="246"/>
                    <a:pt x="2827" y="242"/>
                    <a:pt x="2831" y="242"/>
                  </a:cubicBezTo>
                  <a:close/>
                  <a:moveTo>
                    <a:pt x="3023" y="242"/>
                  </a:moveTo>
                  <a:lnTo>
                    <a:pt x="3135" y="242"/>
                  </a:lnTo>
                  <a:cubicBezTo>
                    <a:pt x="3140" y="242"/>
                    <a:pt x="3143" y="246"/>
                    <a:pt x="3143" y="250"/>
                  </a:cubicBezTo>
                  <a:cubicBezTo>
                    <a:pt x="3143" y="255"/>
                    <a:pt x="3140" y="258"/>
                    <a:pt x="3135" y="258"/>
                  </a:cubicBezTo>
                  <a:lnTo>
                    <a:pt x="3023" y="258"/>
                  </a:lnTo>
                  <a:cubicBezTo>
                    <a:pt x="3019" y="258"/>
                    <a:pt x="3015" y="255"/>
                    <a:pt x="3015" y="250"/>
                  </a:cubicBezTo>
                  <a:cubicBezTo>
                    <a:pt x="3015" y="246"/>
                    <a:pt x="3019" y="242"/>
                    <a:pt x="3023" y="242"/>
                  </a:cubicBezTo>
                  <a:close/>
                  <a:moveTo>
                    <a:pt x="3215" y="242"/>
                  </a:moveTo>
                  <a:lnTo>
                    <a:pt x="3327" y="242"/>
                  </a:lnTo>
                  <a:cubicBezTo>
                    <a:pt x="3332" y="242"/>
                    <a:pt x="3335" y="246"/>
                    <a:pt x="3335" y="250"/>
                  </a:cubicBezTo>
                  <a:cubicBezTo>
                    <a:pt x="3335" y="255"/>
                    <a:pt x="3332" y="258"/>
                    <a:pt x="3327" y="258"/>
                  </a:cubicBezTo>
                  <a:lnTo>
                    <a:pt x="3215" y="258"/>
                  </a:lnTo>
                  <a:cubicBezTo>
                    <a:pt x="3211" y="258"/>
                    <a:pt x="3207" y="255"/>
                    <a:pt x="3207" y="250"/>
                  </a:cubicBezTo>
                  <a:cubicBezTo>
                    <a:pt x="3207" y="246"/>
                    <a:pt x="3211" y="242"/>
                    <a:pt x="3215" y="242"/>
                  </a:cubicBezTo>
                  <a:close/>
                  <a:moveTo>
                    <a:pt x="3407" y="242"/>
                  </a:moveTo>
                  <a:lnTo>
                    <a:pt x="3519" y="242"/>
                  </a:lnTo>
                  <a:cubicBezTo>
                    <a:pt x="3524" y="242"/>
                    <a:pt x="3527" y="246"/>
                    <a:pt x="3527" y="250"/>
                  </a:cubicBezTo>
                  <a:cubicBezTo>
                    <a:pt x="3527" y="255"/>
                    <a:pt x="3524" y="258"/>
                    <a:pt x="3519" y="258"/>
                  </a:cubicBezTo>
                  <a:lnTo>
                    <a:pt x="3407" y="258"/>
                  </a:lnTo>
                  <a:cubicBezTo>
                    <a:pt x="3403" y="258"/>
                    <a:pt x="3399" y="255"/>
                    <a:pt x="3399" y="250"/>
                  </a:cubicBezTo>
                  <a:cubicBezTo>
                    <a:pt x="3399" y="246"/>
                    <a:pt x="3403" y="242"/>
                    <a:pt x="3407" y="242"/>
                  </a:cubicBezTo>
                  <a:close/>
                  <a:moveTo>
                    <a:pt x="3599" y="242"/>
                  </a:moveTo>
                  <a:lnTo>
                    <a:pt x="3660" y="242"/>
                  </a:lnTo>
                  <a:lnTo>
                    <a:pt x="3652" y="250"/>
                  </a:lnTo>
                  <a:lnTo>
                    <a:pt x="3652" y="200"/>
                  </a:lnTo>
                  <a:cubicBezTo>
                    <a:pt x="3652" y="195"/>
                    <a:pt x="3656" y="192"/>
                    <a:pt x="3660" y="192"/>
                  </a:cubicBezTo>
                  <a:cubicBezTo>
                    <a:pt x="3665" y="192"/>
                    <a:pt x="3668" y="195"/>
                    <a:pt x="3668" y="200"/>
                  </a:cubicBezTo>
                  <a:lnTo>
                    <a:pt x="3668" y="250"/>
                  </a:lnTo>
                  <a:cubicBezTo>
                    <a:pt x="3668" y="255"/>
                    <a:pt x="3665" y="258"/>
                    <a:pt x="3660" y="258"/>
                  </a:cubicBezTo>
                  <a:lnTo>
                    <a:pt x="3599" y="258"/>
                  </a:lnTo>
                  <a:cubicBezTo>
                    <a:pt x="3595" y="258"/>
                    <a:pt x="3591" y="255"/>
                    <a:pt x="3591" y="250"/>
                  </a:cubicBezTo>
                  <a:cubicBezTo>
                    <a:pt x="3591" y="246"/>
                    <a:pt x="3595" y="242"/>
                    <a:pt x="3599" y="242"/>
                  </a:cubicBezTo>
                  <a:close/>
                  <a:moveTo>
                    <a:pt x="3652" y="120"/>
                  </a:moveTo>
                  <a:lnTo>
                    <a:pt x="3652" y="8"/>
                  </a:lnTo>
                  <a:cubicBezTo>
                    <a:pt x="3652" y="3"/>
                    <a:pt x="3656" y="0"/>
                    <a:pt x="3660" y="0"/>
                  </a:cubicBezTo>
                  <a:cubicBezTo>
                    <a:pt x="3665" y="0"/>
                    <a:pt x="3668" y="3"/>
                    <a:pt x="3668" y="8"/>
                  </a:cubicBezTo>
                  <a:lnTo>
                    <a:pt x="3668" y="120"/>
                  </a:lnTo>
                  <a:cubicBezTo>
                    <a:pt x="3668" y="124"/>
                    <a:pt x="3665" y="128"/>
                    <a:pt x="3660" y="128"/>
                  </a:cubicBezTo>
                  <a:cubicBezTo>
                    <a:pt x="3656" y="128"/>
                    <a:pt x="3652" y="124"/>
                    <a:pt x="3652" y="12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4" name="Freeform 122"/>
            <p:cNvSpPr>
              <a:spLocks/>
            </p:cNvSpPr>
            <p:nvPr/>
          </p:nvSpPr>
          <p:spPr bwMode="auto">
            <a:xfrm>
              <a:off x="4459" y="3211"/>
              <a:ext cx="85" cy="43"/>
            </a:xfrm>
            <a:custGeom>
              <a:avLst/>
              <a:gdLst/>
              <a:ahLst/>
              <a:cxnLst>
                <a:cxn ang="0">
                  <a:pos x="85" y="43"/>
                </a:cxn>
                <a:cxn ang="0">
                  <a:pos x="43" y="0"/>
                </a:cxn>
                <a:cxn ang="0">
                  <a:pos x="0" y="43"/>
                </a:cxn>
              </a:cxnLst>
              <a:rect l="0" t="0" r="r" b="b"/>
              <a:pathLst>
                <a:path w="85" h="43">
                  <a:moveTo>
                    <a:pt x="85" y="43"/>
                  </a:moveTo>
                  <a:lnTo>
                    <a:pt x="43" y="0"/>
                  </a:lnTo>
                  <a:lnTo>
                    <a:pt x="0" y="43"/>
                  </a:lnTo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5" name="Freeform 123"/>
            <p:cNvSpPr>
              <a:spLocks noEditPoints="1"/>
            </p:cNvSpPr>
            <p:nvPr/>
          </p:nvSpPr>
          <p:spPr bwMode="auto">
            <a:xfrm>
              <a:off x="1370" y="3214"/>
              <a:ext cx="2306" cy="28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16" y="274"/>
                </a:cxn>
                <a:cxn ang="0">
                  <a:pos x="0" y="274"/>
                </a:cxn>
                <a:cxn ang="0">
                  <a:pos x="16" y="578"/>
                </a:cxn>
                <a:cxn ang="0">
                  <a:pos x="8" y="458"/>
                </a:cxn>
                <a:cxn ang="0">
                  <a:pos x="160" y="627"/>
                </a:cxn>
                <a:cxn ang="0">
                  <a:pos x="40" y="619"/>
                </a:cxn>
                <a:cxn ang="0">
                  <a:pos x="344" y="635"/>
                </a:cxn>
                <a:cxn ang="0">
                  <a:pos x="424" y="619"/>
                </a:cxn>
                <a:cxn ang="0">
                  <a:pos x="424" y="635"/>
                </a:cxn>
                <a:cxn ang="0">
                  <a:pos x="728" y="619"/>
                </a:cxn>
                <a:cxn ang="0">
                  <a:pos x="608" y="627"/>
                </a:cxn>
                <a:cxn ang="0">
                  <a:pos x="928" y="627"/>
                </a:cxn>
                <a:cxn ang="0">
                  <a:pos x="808" y="619"/>
                </a:cxn>
                <a:cxn ang="0">
                  <a:pos x="1112" y="635"/>
                </a:cxn>
                <a:cxn ang="0">
                  <a:pos x="1192" y="619"/>
                </a:cxn>
                <a:cxn ang="0">
                  <a:pos x="1192" y="635"/>
                </a:cxn>
                <a:cxn ang="0">
                  <a:pos x="1496" y="619"/>
                </a:cxn>
                <a:cxn ang="0">
                  <a:pos x="1376" y="627"/>
                </a:cxn>
                <a:cxn ang="0">
                  <a:pos x="1696" y="627"/>
                </a:cxn>
                <a:cxn ang="0">
                  <a:pos x="1576" y="619"/>
                </a:cxn>
                <a:cxn ang="0">
                  <a:pos x="1880" y="635"/>
                </a:cxn>
                <a:cxn ang="0">
                  <a:pos x="1960" y="619"/>
                </a:cxn>
                <a:cxn ang="0">
                  <a:pos x="1960" y="635"/>
                </a:cxn>
                <a:cxn ang="0">
                  <a:pos x="2264" y="619"/>
                </a:cxn>
                <a:cxn ang="0">
                  <a:pos x="2144" y="627"/>
                </a:cxn>
                <a:cxn ang="0">
                  <a:pos x="2464" y="627"/>
                </a:cxn>
                <a:cxn ang="0">
                  <a:pos x="2344" y="619"/>
                </a:cxn>
                <a:cxn ang="0">
                  <a:pos x="2648" y="635"/>
                </a:cxn>
                <a:cxn ang="0">
                  <a:pos x="2728" y="619"/>
                </a:cxn>
                <a:cxn ang="0">
                  <a:pos x="2728" y="635"/>
                </a:cxn>
                <a:cxn ang="0">
                  <a:pos x="3032" y="619"/>
                </a:cxn>
                <a:cxn ang="0">
                  <a:pos x="2912" y="627"/>
                </a:cxn>
                <a:cxn ang="0">
                  <a:pos x="3232" y="627"/>
                </a:cxn>
                <a:cxn ang="0">
                  <a:pos x="3112" y="619"/>
                </a:cxn>
                <a:cxn ang="0">
                  <a:pos x="3416" y="635"/>
                </a:cxn>
                <a:cxn ang="0">
                  <a:pos x="3496" y="619"/>
                </a:cxn>
                <a:cxn ang="0">
                  <a:pos x="3496" y="635"/>
                </a:cxn>
                <a:cxn ang="0">
                  <a:pos x="3800" y="619"/>
                </a:cxn>
                <a:cxn ang="0">
                  <a:pos x="3680" y="627"/>
                </a:cxn>
                <a:cxn ang="0">
                  <a:pos x="4000" y="627"/>
                </a:cxn>
                <a:cxn ang="0">
                  <a:pos x="3880" y="619"/>
                </a:cxn>
                <a:cxn ang="0">
                  <a:pos x="4184" y="635"/>
                </a:cxn>
                <a:cxn ang="0">
                  <a:pos x="4264" y="619"/>
                </a:cxn>
                <a:cxn ang="0">
                  <a:pos x="4264" y="635"/>
                </a:cxn>
                <a:cxn ang="0">
                  <a:pos x="4568" y="619"/>
                </a:cxn>
                <a:cxn ang="0">
                  <a:pos x="4448" y="627"/>
                </a:cxn>
                <a:cxn ang="0">
                  <a:pos x="4768" y="627"/>
                </a:cxn>
                <a:cxn ang="0">
                  <a:pos x="4648" y="619"/>
                </a:cxn>
                <a:cxn ang="0">
                  <a:pos x="4952" y="635"/>
                </a:cxn>
                <a:cxn ang="0">
                  <a:pos x="5032" y="619"/>
                </a:cxn>
                <a:cxn ang="0">
                  <a:pos x="5101" y="576"/>
                </a:cxn>
                <a:cxn ang="0">
                  <a:pos x="5032" y="635"/>
                </a:cxn>
                <a:cxn ang="0">
                  <a:pos x="5093" y="392"/>
                </a:cxn>
                <a:cxn ang="0">
                  <a:pos x="5101" y="512"/>
                </a:cxn>
                <a:cxn ang="0">
                  <a:pos x="5101" y="192"/>
                </a:cxn>
                <a:cxn ang="0">
                  <a:pos x="5093" y="312"/>
                </a:cxn>
                <a:cxn ang="0">
                  <a:pos x="5109" y="8"/>
                </a:cxn>
              </a:cxnLst>
              <a:rect l="0" t="0" r="r" b="b"/>
              <a:pathLst>
                <a:path w="5109" h="635">
                  <a:moveTo>
                    <a:pt x="16" y="82"/>
                  </a:moveTo>
                  <a:lnTo>
                    <a:pt x="16" y="194"/>
                  </a:lnTo>
                  <a:cubicBezTo>
                    <a:pt x="16" y="199"/>
                    <a:pt x="12" y="202"/>
                    <a:pt x="8" y="202"/>
                  </a:cubicBezTo>
                  <a:cubicBezTo>
                    <a:pt x="4" y="202"/>
                    <a:pt x="0" y="199"/>
                    <a:pt x="0" y="194"/>
                  </a:cubicBezTo>
                  <a:lnTo>
                    <a:pt x="0" y="82"/>
                  </a:lnTo>
                  <a:cubicBezTo>
                    <a:pt x="0" y="78"/>
                    <a:pt x="4" y="74"/>
                    <a:pt x="8" y="74"/>
                  </a:cubicBezTo>
                  <a:cubicBezTo>
                    <a:pt x="12" y="74"/>
                    <a:pt x="16" y="78"/>
                    <a:pt x="16" y="82"/>
                  </a:cubicBezTo>
                  <a:close/>
                  <a:moveTo>
                    <a:pt x="16" y="274"/>
                  </a:moveTo>
                  <a:lnTo>
                    <a:pt x="16" y="386"/>
                  </a:lnTo>
                  <a:cubicBezTo>
                    <a:pt x="16" y="391"/>
                    <a:pt x="12" y="394"/>
                    <a:pt x="8" y="394"/>
                  </a:cubicBezTo>
                  <a:cubicBezTo>
                    <a:pt x="4" y="394"/>
                    <a:pt x="0" y="391"/>
                    <a:pt x="0" y="386"/>
                  </a:cubicBezTo>
                  <a:lnTo>
                    <a:pt x="0" y="274"/>
                  </a:lnTo>
                  <a:cubicBezTo>
                    <a:pt x="0" y="270"/>
                    <a:pt x="4" y="266"/>
                    <a:pt x="8" y="266"/>
                  </a:cubicBezTo>
                  <a:cubicBezTo>
                    <a:pt x="12" y="266"/>
                    <a:pt x="16" y="270"/>
                    <a:pt x="16" y="274"/>
                  </a:cubicBezTo>
                  <a:close/>
                  <a:moveTo>
                    <a:pt x="16" y="466"/>
                  </a:moveTo>
                  <a:lnTo>
                    <a:pt x="16" y="578"/>
                  </a:lnTo>
                  <a:cubicBezTo>
                    <a:pt x="16" y="583"/>
                    <a:pt x="12" y="586"/>
                    <a:pt x="8" y="586"/>
                  </a:cubicBezTo>
                  <a:cubicBezTo>
                    <a:pt x="4" y="586"/>
                    <a:pt x="0" y="583"/>
                    <a:pt x="0" y="578"/>
                  </a:cubicBezTo>
                  <a:lnTo>
                    <a:pt x="0" y="466"/>
                  </a:lnTo>
                  <a:cubicBezTo>
                    <a:pt x="0" y="462"/>
                    <a:pt x="4" y="458"/>
                    <a:pt x="8" y="458"/>
                  </a:cubicBezTo>
                  <a:cubicBezTo>
                    <a:pt x="12" y="458"/>
                    <a:pt x="16" y="462"/>
                    <a:pt x="16" y="466"/>
                  </a:cubicBezTo>
                  <a:close/>
                  <a:moveTo>
                    <a:pt x="40" y="619"/>
                  </a:moveTo>
                  <a:lnTo>
                    <a:pt x="152" y="619"/>
                  </a:lnTo>
                  <a:cubicBezTo>
                    <a:pt x="156" y="619"/>
                    <a:pt x="160" y="622"/>
                    <a:pt x="160" y="627"/>
                  </a:cubicBezTo>
                  <a:cubicBezTo>
                    <a:pt x="160" y="631"/>
                    <a:pt x="156" y="635"/>
                    <a:pt x="152" y="635"/>
                  </a:cubicBezTo>
                  <a:lnTo>
                    <a:pt x="40" y="635"/>
                  </a:lnTo>
                  <a:cubicBezTo>
                    <a:pt x="35" y="635"/>
                    <a:pt x="32" y="631"/>
                    <a:pt x="32" y="627"/>
                  </a:cubicBezTo>
                  <a:cubicBezTo>
                    <a:pt x="32" y="622"/>
                    <a:pt x="35" y="619"/>
                    <a:pt x="40" y="619"/>
                  </a:cubicBezTo>
                  <a:close/>
                  <a:moveTo>
                    <a:pt x="232" y="619"/>
                  </a:moveTo>
                  <a:lnTo>
                    <a:pt x="344" y="619"/>
                  </a:lnTo>
                  <a:cubicBezTo>
                    <a:pt x="348" y="619"/>
                    <a:pt x="352" y="622"/>
                    <a:pt x="352" y="627"/>
                  </a:cubicBezTo>
                  <a:cubicBezTo>
                    <a:pt x="352" y="631"/>
                    <a:pt x="348" y="635"/>
                    <a:pt x="344" y="635"/>
                  </a:cubicBezTo>
                  <a:lnTo>
                    <a:pt x="232" y="635"/>
                  </a:lnTo>
                  <a:cubicBezTo>
                    <a:pt x="227" y="635"/>
                    <a:pt x="224" y="631"/>
                    <a:pt x="224" y="627"/>
                  </a:cubicBezTo>
                  <a:cubicBezTo>
                    <a:pt x="224" y="622"/>
                    <a:pt x="227" y="619"/>
                    <a:pt x="232" y="619"/>
                  </a:cubicBezTo>
                  <a:close/>
                  <a:moveTo>
                    <a:pt x="424" y="619"/>
                  </a:moveTo>
                  <a:lnTo>
                    <a:pt x="536" y="619"/>
                  </a:lnTo>
                  <a:cubicBezTo>
                    <a:pt x="540" y="619"/>
                    <a:pt x="544" y="622"/>
                    <a:pt x="544" y="627"/>
                  </a:cubicBezTo>
                  <a:cubicBezTo>
                    <a:pt x="544" y="631"/>
                    <a:pt x="540" y="635"/>
                    <a:pt x="536" y="635"/>
                  </a:cubicBezTo>
                  <a:lnTo>
                    <a:pt x="424" y="635"/>
                  </a:lnTo>
                  <a:cubicBezTo>
                    <a:pt x="419" y="635"/>
                    <a:pt x="416" y="631"/>
                    <a:pt x="416" y="627"/>
                  </a:cubicBezTo>
                  <a:cubicBezTo>
                    <a:pt x="416" y="622"/>
                    <a:pt x="419" y="619"/>
                    <a:pt x="424" y="619"/>
                  </a:cubicBezTo>
                  <a:close/>
                  <a:moveTo>
                    <a:pt x="616" y="619"/>
                  </a:moveTo>
                  <a:lnTo>
                    <a:pt x="728" y="619"/>
                  </a:lnTo>
                  <a:cubicBezTo>
                    <a:pt x="732" y="619"/>
                    <a:pt x="736" y="622"/>
                    <a:pt x="736" y="627"/>
                  </a:cubicBezTo>
                  <a:cubicBezTo>
                    <a:pt x="736" y="631"/>
                    <a:pt x="732" y="635"/>
                    <a:pt x="728" y="635"/>
                  </a:cubicBezTo>
                  <a:lnTo>
                    <a:pt x="616" y="635"/>
                  </a:lnTo>
                  <a:cubicBezTo>
                    <a:pt x="611" y="635"/>
                    <a:pt x="608" y="631"/>
                    <a:pt x="608" y="627"/>
                  </a:cubicBezTo>
                  <a:cubicBezTo>
                    <a:pt x="608" y="622"/>
                    <a:pt x="611" y="619"/>
                    <a:pt x="616" y="619"/>
                  </a:cubicBezTo>
                  <a:close/>
                  <a:moveTo>
                    <a:pt x="808" y="619"/>
                  </a:moveTo>
                  <a:lnTo>
                    <a:pt x="920" y="619"/>
                  </a:lnTo>
                  <a:cubicBezTo>
                    <a:pt x="924" y="619"/>
                    <a:pt x="928" y="622"/>
                    <a:pt x="928" y="627"/>
                  </a:cubicBezTo>
                  <a:cubicBezTo>
                    <a:pt x="928" y="631"/>
                    <a:pt x="924" y="635"/>
                    <a:pt x="920" y="635"/>
                  </a:cubicBezTo>
                  <a:lnTo>
                    <a:pt x="808" y="635"/>
                  </a:lnTo>
                  <a:cubicBezTo>
                    <a:pt x="803" y="635"/>
                    <a:pt x="800" y="631"/>
                    <a:pt x="800" y="627"/>
                  </a:cubicBezTo>
                  <a:cubicBezTo>
                    <a:pt x="800" y="622"/>
                    <a:pt x="803" y="619"/>
                    <a:pt x="808" y="619"/>
                  </a:cubicBezTo>
                  <a:close/>
                  <a:moveTo>
                    <a:pt x="1000" y="619"/>
                  </a:moveTo>
                  <a:lnTo>
                    <a:pt x="1112" y="619"/>
                  </a:lnTo>
                  <a:cubicBezTo>
                    <a:pt x="1116" y="619"/>
                    <a:pt x="1120" y="622"/>
                    <a:pt x="1120" y="627"/>
                  </a:cubicBezTo>
                  <a:cubicBezTo>
                    <a:pt x="1120" y="631"/>
                    <a:pt x="1116" y="635"/>
                    <a:pt x="1112" y="635"/>
                  </a:cubicBezTo>
                  <a:lnTo>
                    <a:pt x="1000" y="635"/>
                  </a:lnTo>
                  <a:cubicBezTo>
                    <a:pt x="995" y="635"/>
                    <a:pt x="992" y="631"/>
                    <a:pt x="992" y="627"/>
                  </a:cubicBezTo>
                  <a:cubicBezTo>
                    <a:pt x="992" y="622"/>
                    <a:pt x="995" y="619"/>
                    <a:pt x="1000" y="619"/>
                  </a:cubicBezTo>
                  <a:close/>
                  <a:moveTo>
                    <a:pt x="1192" y="619"/>
                  </a:moveTo>
                  <a:lnTo>
                    <a:pt x="1304" y="619"/>
                  </a:lnTo>
                  <a:cubicBezTo>
                    <a:pt x="1308" y="619"/>
                    <a:pt x="1312" y="622"/>
                    <a:pt x="1312" y="627"/>
                  </a:cubicBezTo>
                  <a:cubicBezTo>
                    <a:pt x="1312" y="631"/>
                    <a:pt x="1308" y="635"/>
                    <a:pt x="1304" y="635"/>
                  </a:cubicBezTo>
                  <a:lnTo>
                    <a:pt x="1192" y="635"/>
                  </a:lnTo>
                  <a:cubicBezTo>
                    <a:pt x="1187" y="635"/>
                    <a:pt x="1184" y="631"/>
                    <a:pt x="1184" y="627"/>
                  </a:cubicBezTo>
                  <a:cubicBezTo>
                    <a:pt x="1184" y="622"/>
                    <a:pt x="1187" y="619"/>
                    <a:pt x="1192" y="619"/>
                  </a:cubicBezTo>
                  <a:close/>
                  <a:moveTo>
                    <a:pt x="1384" y="619"/>
                  </a:moveTo>
                  <a:lnTo>
                    <a:pt x="1496" y="619"/>
                  </a:lnTo>
                  <a:cubicBezTo>
                    <a:pt x="1500" y="619"/>
                    <a:pt x="1504" y="622"/>
                    <a:pt x="1504" y="627"/>
                  </a:cubicBezTo>
                  <a:cubicBezTo>
                    <a:pt x="1504" y="631"/>
                    <a:pt x="1500" y="635"/>
                    <a:pt x="1496" y="635"/>
                  </a:cubicBezTo>
                  <a:lnTo>
                    <a:pt x="1384" y="635"/>
                  </a:lnTo>
                  <a:cubicBezTo>
                    <a:pt x="1379" y="635"/>
                    <a:pt x="1376" y="631"/>
                    <a:pt x="1376" y="627"/>
                  </a:cubicBezTo>
                  <a:cubicBezTo>
                    <a:pt x="1376" y="622"/>
                    <a:pt x="1379" y="619"/>
                    <a:pt x="1384" y="619"/>
                  </a:cubicBezTo>
                  <a:close/>
                  <a:moveTo>
                    <a:pt x="1576" y="619"/>
                  </a:moveTo>
                  <a:lnTo>
                    <a:pt x="1688" y="619"/>
                  </a:lnTo>
                  <a:cubicBezTo>
                    <a:pt x="1692" y="619"/>
                    <a:pt x="1696" y="622"/>
                    <a:pt x="1696" y="627"/>
                  </a:cubicBezTo>
                  <a:cubicBezTo>
                    <a:pt x="1696" y="631"/>
                    <a:pt x="1692" y="635"/>
                    <a:pt x="1688" y="635"/>
                  </a:cubicBezTo>
                  <a:lnTo>
                    <a:pt x="1576" y="635"/>
                  </a:lnTo>
                  <a:cubicBezTo>
                    <a:pt x="1571" y="635"/>
                    <a:pt x="1568" y="631"/>
                    <a:pt x="1568" y="627"/>
                  </a:cubicBezTo>
                  <a:cubicBezTo>
                    <a:pt x="1568" y="622"/>
                    <a:pt x="1571" y="619"/>
                    <a:pt x="1576" y="619"/>
                  </a:cubicBezTo>
                  <a:close/>
                  <a:moveTo>
                    <a:pt x="1768" y="619"/>
                  </a:moveTo>
                  <a:lnTo>
                    <a:pt x="1880" y="619"/>
                  </a:lnTo>
                  <a:cubicBezTo>
                    <a:pt x="1884" y="619"/>
                    <a:pt x="1888" y="622"/>
                    <a:pt x="1888" y="627"/>
                  </a:cubicBezTo>
                  <a:cubicBezTo>
                    <a:pt x="1888" y="631"/>
                    <a:pt x="1884" y="635"/>
                    <a:pt x="1880" y="635"/>
                  </a:cubicBezTo>
                  <a:lnTo>
                    <a:pt x="1768" y="635"/>
                  </a:lnTo>
                  <a:cubicBezTo>
                    <a:pt x="1763" y="635"/>
                    <a:pt x="1760" y="631"/>
                    <a:pt x="1760" y="627"/>
                  </a:cubicBezTo>
                  <a:cubicBezTo>
                    <a:pt x="1760" y="622"/>
                    <a:pt x="1763" y="619"/>
                    <a:pt x="1768" y="619"/>
                  </a:cubicBezTo>
                  <a:close/>
                  <a:moveTo>
                    <a:pt x="1960" y="619"/>
                  </a:moveTo>
                  <a:lnTo>
                    <a:pt x="2072" y="619"/>
                  </a:lnTo>
                  <a:cubicBezTo>
                    <a:pt x="2076" y="619"/>
                    <a:pt x="2080" y="622"/>
                    <a:pt x="2080" y="627"/>
                  </a:cubicBezTo>
                  <a:cubicBezTo>
                    <a:pt x="2080" y="631"/>
                    <a:pt x="2076" y="635"/>
                    <a:pt x="2072" y="635"/>
                  </a:cubicBezTo>
                  <a:lnTo>
                    <a:pt x="1960" y="635"/>
                  </a:lnTo>
                  <a:cubicBezTo>
                    <a:pt x="1955" y="635"/>
                    <a:pt x="1952" y="631"/>
                    <a:pt x="1952" y="627"/>
                  </a:cubicBezTo>
                  <a:cubicBezTo>
                    <a:pt x="1952" y="622"/>
                    <a:pt x="1955" y="619"/>
                    <a:pt x="1960" y="619"/>
                  </a:cubicBezTo>
                  <a:close/>
                  <a:moveTo>
                    <a:pt x="2152" y="619"/>
                  </a:moveTo>
                  <a:lnTo>
                    <a:pt x="2264" y="619"/>
                  </a:lnTo>
                  <a:cubicBezTo>
                    <a:pt x="2268" y="619"/>
                    <a:pt x="2272" y="622"/>
                    <a:pt x="2272" y="627"/>
                  </a:cubicBezTo>
                  <a:cubicBezTo>
                    <a:pt x="2272" y="631"/>
                    <a:pt x="2268" y="635"/>
                    <a:pt x="2264" y="635"/>
                  </a:cubicBezTo>
                  <a:lnTo>
                    <a:pt x="2152" y="635"/>
                  </a:lnTo>
                  <a:cubicBezTo>
                    <a:pt x="2147" y="635"/>
                    <a:pt x="2144" y="631"/>
                    <a:pt x="2144" y="627"/>
                  </a:cubicBezTo>
                  <a:cubicBezTo>
                    <a:pt x="2144" y="622"/>
                    <a:pt x="2147" y="619"/>
                    <a:pt x="2152" y="619"/>
                  </a:cubicBezTo>
                  <a:close/>
                  <a:moveTo>
                    <a:pt x="2344" y="619"/>
                  </a:moveTo>
                  <a:lnTo>
                    <a:pt x="2456" y="619"/>
                  </a:lnTo>
                  <a:cubicBezTo>
                    <a:pt x="2460" y="619"/>
                    <a:pt x="2464" y="622"/>
                    <a:pt x="2464" y="627"/>
                  </a:cubicBezTo>
                  <a:cubicBezTo>
                    <a:pt x="2464" y="631"/>
                    <a:pt x="2460" y="635"/>
                    <a:pt x="2456" y="635"/>
                  </a:cubicBezTo>
                  <a:lnTo>
                    <a:pt x="2344" y="635"/>
                  </a:lnTo>
                  <a:cubicBezTo>
                    <a:pt x="2339" y="635"/>
                    <a:pt x="2336" y="631"/>
                    <a:pt x="2336" y="627"/>
                  </a:cubicBezTo>
                  <a:cubicBezTo>
                    <a:pt x="2336" y="622"/>
                    <a:pt x="2339" y="619"/>
                    <a:pt x="2344" y="619"/>
                  </a:cubicBezTo>
                  <a:close/>
                  <a:moveTo>
                    <a:pt x="2536" y="619"/>
                  </a:moveTo>
                  <a:lnTo>
                    <a:pt x="2648" y="619"/>
                  </a:lnTo>
                  <a:cubicBezTo>
                    <a:pt x="2652" y="619"/>
                    <a:pt x="2656" y="622"/>
                    <a:pt x="2656" y="627"/>
                  </a:cubicBezTo>
                  <a:cubicBezTo>
                    <a:pt x="2656" y="631"/>
                    <a:pt x="2652" y="635"/>
                    <a:pt x="2648" y="635"/>
                  </a:cubicBezTo>
                  <a:lnTo>
                    <a:pt x="2536" y="635"/>
                  </a:lnTo>
                  <a:cubicBezTo>
                    <a:pt x="2531" y="635"/>
                    <a:pt x="2528" y="631"/>
                    <a:pt x="2528" y="627"/>
                  </a:cubicBezTo>
                  <a:cubicBezTo>
                    <a:pt x="2528" y="622"/>
                    <a:pt x="2531" y="619"/>
                    <a:pt x="2536" y="619"/>
                  </a:cubicBezTo>
                  <a:close/>
                  <a:moveTo>
                    <a:pt x="2728" y="619"/>
                  </a:moveTo>
                  <a:lnTo>
                    <a:pt x="2840" y="619"/>
                  </a:lnTo>
                  <a:cubicBezTo>
                    <a:pt x="2844" y="619"/>
                    <a:pt x="2848" y="622"/>
                    <a:pt x="2848" y="627"/>
                  </a:cubicBezTo>
                  <a:cubicBezTo>
                    <a:pt x="2848" y="631"/>
                    <a:pt x="2844" y="635"/>
                    <a:pt x="2840" y="635"/>
                  </a:cubicBezTo>
                  <a:lnTo>
                    <a:pt x="2728" y="635"/>
                  </a:lnTo>
                  <a:cubicBezTo>
                    <a:pt x="2723" y="635"/>
                    <a:pt x="2720" y="631"/>
                    <a:pt x="2720" y="627"/>
                  </a:cubicBezTo>
                  <a:cubicBezTo>
                    <a:pt x="2720" y="622"/>
                    <a:pt x="2723" y="619"/>
                    <a:pt x="2728" y="619"/>
                  </a:cubicBezTo>
                  <a:close/>
                  <a:moveTo>
                    <a:pt x="2920" y="619"/>
                  </a:moveTo>
                  <a:lnTo>
                    <a:pt x="3032" y="619"/>
                  </a:lnTo>
                  <a:cubicBezTo>
                    <a:pt x="3036" y="619"/>
                    <a:pt x="3040" y="622"/>
                    <a:pt x="3040" y="627"/>
                  </a:cubicBezTo>
                  <a:cubicBezTo>
                    <a:pt x="3040" y="631"/>
                    <a:pt x="3036" y="635"/>
                    <a:pt x="3032" y="635"/>
                  </a:cubicBezTo>
                  <a:lnTo>
                    <a:pt x="2920" y="635"/>
                  </a:lnTo>
                  <a:cubicBezTo>
                    <a:pt x="2915" y="635"/>
                    <a:pt x="2912" y="631"/>
                    <a:pt x="2912" y="627"/>
                  </a:cubicBezTo>
                  <a:cubicBezTo>
                    <a:pt x="2912" y="622"/>
                    <a:pt x="2915" y="619"/>
                    <a:pt x="2920" y="619"/>
                  </a:cubicBezTo>
                  <a:close/>
                  <a:moveTo>
                    <a:pt x="3112" y="619"/>
                  </a:moveTo>
                  <a:lnTo>
                    <a:pt x="3224" y="619"/>
                  </a:lnTo>
                  <a:cubicBezTo>
                    <a:pt x="3228" y="619"/>
                    <a:pt x="3232" y="622"/>
                    <a:pt x="3232" y="627"/>
                  </a:cubicBezTo>
                  <a:cubicBezTo>
                    <a:pt x="3232" y="631"/>
                    <a:pt x="3228" y="635"/>
                    <a:pt x="3224" y="635"/>
                  </a:cubicBezTo>
                  <a:lnTo>
                    <a:pt x="3112" y="635"/>
                  </a:lnTo>
                  <a:cubicBezTo>
                    <a:pt x="3107" y="635"/>
                    <a:pt x="3104" y="631"/>
                    <a:pt x="3104" y="627"/>
                  </a:cubicBezTo>
                  <a:cubicBezTo>
                    <a:pt x="3104" y="622"/>
                    <a:pt x="3107" y="619"/>
                    <a:pt x="3112" y="619"/>
                  </a:cubicBezTo>
                  <a:close/>
                  <a:moveTo>
                    <a:pt x="3304" y="619"/>
                  </a:moveTo>
                  <a:lnTo>
                    <a:pt x="3416" y="619"/>
                  </a:lnTo>
                  <a:cubicBezTo>
                    <a:pt x="3420" y="619"/>
                    <a:pt x="3424" y="622"/>
                    <a:pt x="3424" y="627"/>
                  </a:cubicBezTo>
                  <a:cubicBezTo>
                    <a:pt x="3424" y="631"/>
                    <a:pt x="3420" y="635"/>
                    <a:pt x="3416" y="635"/>
                  </a:cubicBezTo>
                  <a:lnTo>
                    <a:pt x="3304" y="635"/>
                  </a:lnTo>
                  <a:cubicBezTo>
                    <a:pt x="3299" y="635"/>
                    <a:pt x="3296" y="631"/>
                    <a:pt x="3296" y="627"/>
                  </a:cubicBezTo>
                  <a:cubicBezTo>
                    <a:pt x="3296" y="622"/>
                    <a:pt x="3299" y="619"/>
                    <a:pt x="3304" y="619"/>
                  </a:cubicBezTo>
                  <a:close/>
                  <a:moveTo>
                    <a:pt x="3496" y="619"/>
                  </a:moveTo>
                  <a:lnTo>
                    <a:pt x="3608" y="619"/>
                  </a:lnTo>
                  <a:cubicBezTo>
                    <a:pt x="3612" y="619"/>
                    <a:pt x="3616" y="622"/>
                    <a:pt x="3616" y="627"/>
                  </a:cubicBezTo>
                  <a:cubicBezTo>
                    <a:pt x="3616" y="631"/>
                    <a:pt x="3612" y="635"/>
                    <a:pt x="3608" y="635"/>
                  </a:cubicBezTo>
                  <a:lnTo>
                    <a:pt x="3496" y="635"/>
                  </a:lnTo>
                  <a:cubicBezTo>
                    <a:pt x="3491" y="635"/>
                    <a:pt x="3488" y="631"/>
                    <a:pt x="3488" y="627"/>
                  </a:cubicBezTo>
                  <a:cubicBezTo>
                    <a:pt x="3488" y="622"/>
                    <a:pt x="3491" y="619"/>
                    <a:pt x="3496" y="619"/>
                  </a:cubicBezTo>
                  <a:close/>
                  <a:moveTo>
                    <a:pt x="3688" y="619"/>
                  </a:moveTo>
                  <a:lnTo>
                    <a:pt x="3800" y="619"/>
                  </a:lnTo>
                  <a:cubicBezTo>
                    <a:pt x="3804" y="619"/>
                    <a:pt x="3808" y="622"/>
                    <a:pt x="3808" y="627"/>
                  </a:cubicBezTo>
                  <a:cubicBezTo>
                    <a:pt x="3808" y="631"/>
                    <a:pt x="3804" y="635"/>
                    <a:pt x="3800" y="635"/>
                  </a:cubicBezTo>
                  <a:lnTo>
                    <a:pt x="3688" y="635"/>
                  </a:lnTo>
                  <a:cubicBezTo>
                    <a:pt x="3683" y="635"/>
                    <a:pt x="3680" y="631"/>
                    <a:pt x="3680" y="627"/>
                  </a:cubicBezTo>
                  <a:cubicBezTo>
                    <a:pt x="3680" y="622"/>
                    <a:pt x="3683" y="619"/>
                    <a:pt x="3688" y="619"/>
                  </a:cubicBezTo>
                  <a:close/>
                  <a:moveTo>
                    <a:pt x="3880" y="619"/>
                  </a:moveTo>
                  <a:lnTo>
                    <a:pt x="3992" y="619"/>
                  </a:lnTo>
                  <a:cubicBezTo>
                    <a:pt x="3996" y="619"/>
                    <a:pt x="4000" y="622"/>
                    <a:pt x="4000" y="627"/>
                  </a:cubicBezTo>
                  <a:cubicBezTo>
                    <a:pt x="4000" y="631"/>
                    <a:pt x="3996" y="635"/>
                    <a:pt x="3992" y="635"/>
                  </a:cubicBezTo>
                  <a:lnTo>
                    <a:pt x="3880" y="635"/>
                  </a:lnTo>
                  <a:cubicBezTo>
                    <a:pt x="3875" y="635"/>
                    <a:pt x="3872" y="631"/>
                    <a:pt x="3872" y="627"/>
                  </a:cubicBezTo>
                  <a:cubicBezTo>
                    <a:pt x="3872" y="622"/>
                    <a:pt x="3875" y="619"/>
                    <a:pt x="3880" y="619"/>
                  </a:cubicBezTo>
                  <a:close/>
                  <a:moveTo>
                    <a:pt x="4072" y="619"/>
                  </a:moveTo>
                  <a:lnTo>
                    <a:pt x="4184" y="619"/>
                  </a:lnTo>
                  <a:cubicBezTo>
                    <a:pt x="4188" y="619"/>
                    <a:pt x="4192" y="622"/>
                    <a:pt x="4192" y="627"/>
                  </a:cubicBezTo>
                  <a:cubicBezTo>
                    <a:pt x="4192" y="631"/>
                    <a:pt x="4188" y="635"/>
                    <a:pt x="4184" y="635"/>
                  </a:cubicBezTo>
                  <a:lnTo>
                    <a:pt x="4072" y="635"/>
                  </a:lnTo>
                  <a:cubicBezTo>
                    <a:pt x="4067" y="635"/>
                    <a:pt x="4064" y="631"/>
                    <a:pt x="4064" y="627"/>
                  </a:cubicBezTo>
                  <a:cubicBezTo>
                    <a:pt x="4064" y="622"/>
                    <a:pt x="4067" y="619"/>
                    <a:pt x="4072" y="619"/>
                  </a:cubicBezTo>
                  <a:close/>
                  <a:moveTo>
                    <a:pt x="4264" y="619"/>
                  </a:moveTo>
                  <a:lnTo>
                    <a:pt x="4376" y="619"/>
                  </a:lnTo>
                  <a:cubicBezTo>
                    <a:pt x="4380" y="619"/>
                    <a:pt x="4384" y="622"/>
                    <a:pt x="4384" y="627"/>
                  </a:cubicBezTo>
                  <a:cubicBezTo>
                    <a:pt x="4384" y="631"/>
                    <a:pt x="4380" y="635"/>
                    <a:pt x="4376" y="635"/>
                  </a:cubicBezTo>
                  <a:lnTo>
                    <a:pt x="4264" y="635"/>
                  </a:lnTo>
                  <a:cubicBezTo>
                    <a:pt x="4259" y="635"/>
                    <a:pt x="4256" y="631"/>
                    <a:pt x="4256" y="627"/>
                  </a:cubicBezTo>
                  <a:cubicBezTo>
                    <a:pt x="4256" y="622"/>
                    <a:pt x="4259" y="619"/>
                    <a:pt x="4264" y="619"/>
                  </a:cubicBezTo>
                  <a:close/>
                  <a:moveTo>
                    <a:pt x="4456" y="619"/>
                  </a:moveTo>
                  <a:lnTo>
                    <a:pt x="4568" y="619"/>
                  </a:lnTo>
                  <a:cubicBezTo>
                    <a:pt x="4572" y="619"/>
                    <a:pt x="4576" y="622"/>
                    <a:pt x="4576" y="627"/>
                  </a:cubicBezTo>
                  <a:cubicBezTo>
                    <a:pt x="4576" y="631"/>
                    <a:pt x="4572" y="635"/>
                    <a:pt x="4568" y="635"/>
                  </a:cubicBezTo>
                  <a:lnTo>
                    <a:pt x="4456" y="635"/>
                  </a:lnTo>
                  <a:cubicBezTo>
                    <a:pt x="4451" y="635"/>
                    <a:pt x="4448" y="631"/>
                    <a:pt x="4448" y="627"/>
                  </a:cubicBezTo>
                  <a:cubicBezTo>
                    <a:pt x="4448" y="622"/>
                    <a:pt x="4451" y="619"/>
                    <a:pt x="4456" y="619"/>
                  </a:cubicBezTo>
                  <a:close/>
                  <a:moveTo>
                    <a:pt x="4648" y="619"/>
                  </a:moveTo>
                  <a:lnTo>
                    <a:pt x="4760" y="619"/>
                  </a:lnTo>
                  <a:cubicBezTo>
                    <a:pt x="4764" y="619"/>
                    <a:pt x="4768" y="622"/>
                    <a:pt x="4768" y="627"/>
                  </a:cubicBezTo>
                  <a:cubicBezTo>
                    <a:pt x="4768" y="631"/>
                    <a:pt x="4764" y="635"/>
                    <a:pt x="4760" y="635"/>
                  </a:cubicBezTo>
                  <a:lnTo>
                    <a:pt x="4648" y="635"/>
                  </a:lnTo>
                  <a:cubicBezTo>
                    <a:pt x="4643" y="635"/>
                    <a:pt x="4640" y="631"/>
                    <a:pt x="4640" y="627"/>
                  </a:cubicBezTo>
                  <a:cubicBezTo>
                    <a:pt x="4640" y="622"/>
                    <a:pt x="4643" y="619"/>
                    <a:pt x="4648" y="619"/>
                  </a:cubicBezTo>
                  <a:close/>
                  <a:moveTo>
                    <a:pt x="4840" y="619"/>
                  </a:moveTo>
                  <a:lnTo>
                    <a:pt x="4952" y="619"/>
                  </a:lnTo>
                  <a:cubicBezTo>
                    <a:pt x="4956" y="619"/>
                    <a:pt x="4960" y="622"/>
                    <a:pt x="4960" y="627"/>
                  </a:cubicBezTo>
                  <a:cubicBezTo>
                    <a:pt x="4960" y="631"/>
                    <a:pt x="4956" y="635"/>
                    <a:pt x="4952" y="635"/>
                  </a:cubicBezTo>
                  <a:lnTo>
                    <a:pt x="4840" y="635"/>
                  </a:lnTo>
                  <a:cubicBezTo>
                    <a:pt x="4835" y="635"/>
                    <a:pt x="4832" y="631"/>
                    <a:pt x="4832" y="627"/>
                  </a:cubicBezTo>
                  <a:cubicBezTo>
                    <a:pt x="4832" y="622"/>
                    <a:pt x="4835" y="619"/>
                    <a:pt x="4840" y="619"/>
                  </a:cubicBezTo>
                  <a:close/>
                  <a:moveTo>
                    <a:pt x="5032" y="619"/>
                  </a:moveTo>
                  <a:lnTo>
                    <a:pt x="5101" y="619"/>
                  </a:lnTo>
                  <a:lnTo>
                    <a:pt x="5093" y="627"/>
                  </a:lnTo>
                  <a:lnTo>
                    <a:pt x="5093" y="584"/>
                  </a:lnTo>
                  <a:cubicBezTo>
                    <a:pt x="5093" y="579"/>
                    <a:pt x="5096" y="576"/>
                    <a:pt x="5101" y="576"/>
                  </a:cubicBezTo>
                  <a:cubicBezTo>
                    <a:pt x="5105" y="576"/>
                    <a:pt x="5109" y="579"/>
                    <a:pt x="5109" y="584"/>
                  </a:cubicBezTo>
                  <a:lnTo>
                    <a:pt x="5109" y="627"/>
                  </a:lnTo>
                  <a:cubicBezTo>
                    <a:pt x="5109" y="631"/>
                    <a:pt x="5105" y="635"/>
                    <a:pt x="5101" y="635"/>
                  </a:cubicBezTo>
                  <a:lnTo>
                    <a:pt x="5032" y="635"/>
                  </a:lnTo>
                  <a:cubicBezTo>
                    <a:pt x="5027" y="635"/>
                    <a:pt x="5024" y="631"/>
                    <a:pt x="5024" y="627"/>
                  </a:cubicBezTo>
                  <a:cubicBezTo>
                    <a:pt x="5024" y="622"/>
                    <a:pt x="5027" y="619"/>
                    <a:pt x="5032" y="619"/>
                  </a:cubicBezTo>
                  <a:close/>
                  <a:moveTo>
                    <a:pt x="5093" y="504"/>
                  </a:moveTo>
                  <a:lnTo>
                    <a:pt x="5093" y="392"/>
                  </a:lnTo>
                  <a:cubicBezTo>
                    <a:pt x="5093" y="387"/>
                    <a:pt x="5096" y="384"/>
                    <a:pt x="5101" y="384"/>
                  </a:cubicBezTo>
                  <a:cubicBezTo>
                    <a:pt x="5105" y="384"/>
                    <a:pt x="5109" y="387"/>
                    <a:pt x="5109" y="392"/>
                  </a:cubicBezTo>
                  <a:lnTo>
                    <a:pt x="5109" y="504"/>
                  </a:lnTo>
                  <a:cubicBezTo>
                    <a:pt x="5109" y="508"/>
                    <a:pt x="5105" y="512"/>
                    <a:pt x="5101" y="512"/>
                  </a:cubicBezTo>
                  <a:cubicBezTo>
                    <a:pt x="5096" y="512"/>
                    <a:pt x="5093" y="508"/>
                    <a:pt x="5093" y="504"/>
                  </a:cubicBezTo>
                  <a:close/>
                  <a:moveTo>
                    <a:pt x="5093" y="312"/>
                  </a:moveTo>
                  <a:lnTo>
                    <a:pt x="5093" y="200"/>
                  </a:lnTo>
                  <a:cubicBezTo>
                    <a:pt x="5093" y="195"/>
                    <a:pt x="5096" y="192"/>
                    <a:pt x="5101" y="192"/>
                  </a:cubicBezTo>
                  <a:cubicBezTo>
                    <a:pt x="5105" y="192"/>
                    <a:pt x="5109" y="195"/>
                    <a:pt x="5109" y="200"/>
                  </a:cubicBezTo>
                  <a:lnTo>
                    <a:pt x="5109" y="312"/>
                  </a:lnTo>
                  <a:cubicBezTo>
                    <a:pt x="5109" y="316"/>
                    <a:pt x="5105" y="320"/>
                    <a:pt x="5101" y="320"/>
                  </a:cubicBezTo>
                  <a:cubicBezTo>
                    <a:pt x="5096" y="320"/>
                    <a:pt x="5093" y="316"/>
                    <a:pt x="5093" y="312"/>
                  </a:cubicBezTo>
                  <a:close/>
                  <a:moveTo>
                    <a:pt x="5093" y="120"/>
                  </a:moveTo>
                  <a:lnTo>
                    <a:pt x="5093" y="8"/>
                  </a:lnTo>
                  <a:cubicBezTo>
                    <a:pt x="5093" y="3"/>
                    <a:pt x="5096" y="0"/>
                    <a:pt x="5101" y="0"/>
                  </a:cubicBezTo>
                  <a:cubicBezTo>
                    <a:pt x="5105" y="0"/>
                    <a:pt x="5109" y="3"/>
                    <a:pt x="5109" y="8"/>
                  </a:cubicBezTo>
                  <a:lnTo>
                    <a:pt x="5109" y="120"/>
                  </a:lnTo>
                  <a:cubicBezTo>
                    <a:pt x="5109" y="124"/>
                    <a:pt x="5105" y="128"/>
                    <a:pt x="5101" y="128"/>
                  </a:cubicBezTo>
                  <a:cubicBezTo>
                    <a:pt x="5096" y="128"/>
                    <a:pt x="5093" y="124"/>
                    <a:pt x="5093" y="120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6" name="Freeform 124"/>
            <p:cNvSpPr>
              <a:spLocks/>
            </p:cNvSpPr>
            <p:nvPr/>
          </p:nvSpPr>
          <p:spPr bwMode="auto">
            <a:xfrm>
              <a:off x="3630" y="3211"/>
              <a:ext cx="85" cy="43"/>
            </a:xfrm>
            <a:custGeom>
              <a:avLst/>
              <a:gdLst/>
              <a:ahLst/>
              <a:cxnLst>
                <a:cxn ang="0">
                  <a:pos x="85" y="43"/>
                </a:cxn>
                <a:cxn ang="0">
                  <a:pos x="42" y="0"/>
                </a:cxn>
                <a:cxn ang="0">
                  <a:pos x="0" y="43"/>
                </a:cxn>
              </a:cxnLst>
              <a:rect l="0" t="0" r="r" b="b"/>
              <a:pathLst>
                <a:path w="85" h="43">
                  <a:moveTo>
                    <a:pt x="85" y="43"/>
                  </a:moveTo>
                  <a:lnTo>
                    <a:pt x="42" y="0"/>
                  </a:lnTo>
                  <a:lnTo>
                    <a:pt x="0" y="43"/>
                  </a:lnTo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7" name="Freeform 125"/>
            <p:cNvSpPr>
              <a:spLocks noEditPoints="1"/>
            </p:cNvSpPr>
            <p:nvPr/>
          </p:nvSpPr>
          <p:spPr bwMode="auto">
            <a:xfrm>
              <a:off x="3669" y="3207"/>
              <a:ext cx="1655" cy="294"/>
            </a:xfrm>
            <a:custGeom>
              <a:avLst/>
              <a:gdLst/>
              <a:ahLst/>
              <a:cxnLst>
                <a:cxn ang="0">
                  <a:pos x="128" y="642"/>
                </a:cxn>
                <a:cxn ang="0">
                  <a:pos x="0" y="642"/>
                </a:cxn>
                <a:cxn ang="0">
                  <a:pos x="312" y="634"/>
                </a:cxn>
                <a:cxn ang="0">
                  <a:pos x="200" y="650"/>
                </a:cxn>
                <a:cxn ang="0">
                  <a:pos x="392" y="634"/>
                </a:cxn>
                <a:cxn ang="0">
                  <a:pos x="504" y="650"/>
                </a:cxn>
                <a:cxn ang="0">
                  <a:pos x="392" y="634"/>
                </a:cxn>
                <a:cxn ang="0">
                  <a:pos x="704" y="642"/>
                </a:cxn>
                <a:cxn ang="0">
                  <a:pos x="576" y="642"/>
                </a:cxn>
                <a:cxn ang="0">
                  <a:pos x="888" y="634"/>
                </a:cxn>
                <a:cxn ang="0">
                  <a:pos x="776" y="650"/>
                </a:cxn>
                <a:cxn ang="0">
                  <a:pos x="968" y="634"/>
                </a:cxn>
                <a:cxn ang="0">
                  <a:pos x="1080" y="650"/>
                </a:cxn>
                <a:cxn ang="0">
                  <a:pos x="968" y="634"/>
                </a:cxn>
                <a:cxn ang="0">
                  <a:pos x="1280" y="642"/>
                </a:cxn>
                <a:cxn ang="0">
                  <a:pos x="1152" y="642"/>
                </a:cxn>
                <a:cxn ang="0">
                  <a:pos x="1464" y="634"/>
                </a:cxn>
                <a:cxn ang="0">
                  <a:pos x="1352" y="650"/>
                </a:cxn>
                <a:cxn ang="0">
                  <a:pos x="1544" y="634"/>
                </a:cxn>
                <a:cxn ang="0">
                  <a:pos x="1656" y="650"/>
                </a:cxn>
                <a:cxn ang="0">
                  <a:pos x="1544" y="634"/>
                </a:cxn>
                <a:cxn ang="0">
                  <a:pos x="1856" y="642"/>
                </a:cxn>
                <a:cxn ang="0">
                  <a:pos x="1728" y="642"/>
                </a:cxn>
                <a:cxn ang="0">
                  <a:pos x="2040" y="634"/>
                </a:cxn>
                <a:cxn ang="0">
                  <a:pos x="1928" y="650"/>
                </a:cxn>
                <a:cxn ang="0">
                  <a:pos x="2120" y="634"/>
                </a:cxn>
                <a:cxn ang="0">
                  <a:pos x="2232" y="650"/>
                </a:cxn>
                <a:cxn ang="0">
                  <a:pos x="2120" y="634"/>
                </a:cxn>
                <a:cxn ang="0">
                  <a:pos x="2432" y="642"/>
                </a:cxn>
                <a:cxn ang="0">
                  <a:pos x="2304" y="642"/>
                </a:cxn>
                <a:cxn ang="0">
                  <a:pos x="2616" y="634"/>
                </a:cxn>
                <a:cxn ang="0">
                  <a:pos x="2504" y="650"/>
                </a:cxn>
                <a:cxn ang="0">
                  <a:pos x="2696" y="634"/>
                </a:cxn>
                <a:cxn ang="0">
                  <a:pos x="2808" y="650"/>
                </a:cxn>
                <a:cxn ang="0">
                  <a:pos x="2696" y="634"/>
                </a:cxn>
                <a:cxn ang="0">
                  <a:pos x="3008" y="642"/>
                </a:cxn>
                <a:cxn ang="0">
                  <a:pos x="2880" y="642"/>
                </a:cxn>
                <a:cxn ang="0">
                  <a:pos x="3192" y="634"/>
                </a:cxn>
                <a:cxn ang="0">
                  <a:pos x="3080" y="650"/>
                </a:cxn>
                <a:cxn ang="0">
                  <a:pos x="3272" y="634"/>
                </a:cxn>
                <a:cxn ang="0">
                  <a:pos x="3384" y="650"/>
                </a:cxn>
                <a:cxn ang="0">
                  <a:pos x="3272" y="634"/>
                </a:cxn>
                <a:cxn ang="0">
                  <a:pos x="3584" y="642"/>
                </a:cxn>
                <a:cxn ang="0">
                  <a:pos x="3456" y="642"/>
                </a:cxn>
                <a:cxn ang="0">
                  <a:pos x="3659" y="634"/>
                </a:cxn>
                <a:cxn ang="0">
                  <a:pos x="3659" y="525"/>
                </a:cxn>
                <a:cxn ang="0">
                  <a:pos x="3659" y="650"/>
                </a:cxn>
                <a:cxn ang="0">
                  <a:pos x="3656" y="634"/>
                </a:cxn>
                <a:cxn ang="0">
                  <a:pos x="3659" y="333"/>
                </a:cxn>
                <a:cxn ang="0">
                  <a:pos x="3659" y="461"/>
                </a:cxn>
                <a:cxn ang="0">
                  <a:pos x="3651" y="149"/>
                </a:cxn>
                <a:cxn ang="0">
                  <a:pos x="3667" y="261"/>
                </a:cxn>
                <a:cxn ang="0">
                  <a:pos x="3651" y="69"/>
                </a:cxn>
                <a:cxn ang="0">
                  <a:pos x="3667" y="8"/>
                </a:cxn>
                <a:cxn ang="0">
                  <a:pos x="3651" y="69"/>
                </a:cxn>
              </a:cxnLst>
              <a:rect l="0" t="0" r="r" b="b"/>
              <a:pathLst>
                <a:path w="3667" h="650">
                  <a:moveTo>
                    <a:pt x="8" y="634"/>
                  </a:moveTo>
                  <a:lnTo>
                    <a:pt x="120" y="634"/>
                  </a:lnTo>
                  <a:cubicBezTo>
                    <a:pt x="124" y="634"/>
                    <a:pt x="128" y="637"/>
                    <a:pt x="128" y="642"/>
                  </a:cubicBezTo>
                  <a:cubicBezTo>
                    <a:pt x="128" y="646"/>
                    <a:pt x="124" y="650"/>
                    <a:pt x="120" y="650"/>
                  </a:cubicBezTo>
                  <a:lnTo>
                    <a:pt x="8" y="650"/>
                  </a:lnTo>
                  <a:cubicBezTo>
                    <a:pt x="3" y="650"/>
                    <a:pt x="0" y="646"/>
                    <a:pt x="0" y="642"/>
                  </a:cubicBezTo>
                  <a:cubicBezTo>
                    <a:pt x="0" y="637"/>
                    <a:pt x="3" y="634"/>
                    <a:pt x="8" y="634"/>
                  </a:cubicBezTo>
                  <a:close/>
                  <a:moveTo>
                    <a:pt x="200" y="634"/>
                  </a:moveTo>
                  <a:lnTo>
                    <a:pt x="312" y="634"/>
                  </a:lnTo>
                  <a:cubicBezTo>
                    <a:pt x="316" y="634"/>
                    <a:pt x="320" y="637"/>
                    <a:pt x="320" y="642"/>
                  </a:cubicBezTo>
                  <a:cubicBezTo>
                    <a:pt x="320" y="646"/>
                    <a:pt x="316" y="650"/>
                    <a:pt x="312" y="650"/>
                  </a:cubicBezTo>
                  <a:lnTo>
                    <a:pt x="200" y="650"/>
                  </a:lnTo>
                  <a:cubicBezTo>
                    <a:pt x="195" y="650"/>
                    <a:pt x="192" y="646"/>
                    <a:pt x="192" y="642"/>
                  </a:cubicBezTo>
                  <a:cubicBezTo>
                    <a:pt x="192" y="637"/>
                    <a:pt x="195" y="634"/>
                    <a:pt x="200" y="634"/>
                  </a:cubicBezTo>
                  <a:close/>
                  <a:moveTo>
                    <a:pt x="392" y="634"/>
                  </a:moveTo>
                  <a:lnTo>
                    <a:pt x="504" y="634"/>
                  </a:lnTo>
                  <a:cubicBezTo>
                    <a:pt x="508" y="634"/>
                    <a:pt x="512" y="637"/>
                    <a:pt x="512" y="642"/>
                  </a:cubicBezTo>
                  <a:cubicBezTo>
                    <a:pt x="512" y="646"/>
                    <a:pt x="508" y="650"/>
                    <a:pt x="504" y="650"/>
                  </a:cubicBezTo>
                  <a:lnTo>
                    <a:pt x="392" y="650"/>
                  </a:lnTo>
                  <a:cubicBezTo>
                    <a:pt x="387" y="650"/>
                    <a:pt x="384" y="646"/>
                    <a:pt x="384" y="642"/>
                  </a:cubicBezTo>
                  <a:cubicBezTo>
                    <a:pt x="384" y="637"/>
                    <a:pt x="387" y="634"/>
                    <a:pt x="392" y="634"/>
                  </a:cubicBezTo>
                  <a:close/>
                  <a:moveTo>
                    <a:pt x="584" y="634"/>
                  </a:moveTo>
                  <a:lnTo>
                    <a:pt x="696" y="634"/>
                  </a:lnTo>
                  <a:cubicBezTo>
                    <a:pt x="700" y="634"/>
                    <a:pt x="704" y="637"/>
                    <a:pt x="704" y="642"/>
                  </a:cubicBezTo>
                  <a:cubicBezTo>
                    <a:pt x="704" y="646"/>
                    <a:pt x="700" y="650"/>
                    <a:pt x="696" y="650"/>
                  </a:cubicBezTo>
                  <a:lnTo>
                    <a:pt x="584" y="650"/>
                  </a:lnTo>
                  <a:cubicBezTo>
                    <a:pt x="579" y="650"/>
                    <a:pt x="576" y="646"/>
                    <a:pt x="576" y="642"/>
                  </a:cubicBezTo>
                  <a:cubicBezTo>
                    <a:pt x="576" y="637"/>
                    <a:pt x="579" y="634"/>
                    <a:pt x="584" y="634"/>
                  </a:cubicBezTo>
                  <a:close/>
                  <a:moveTo>
                    <a:pt x="776" y="634"/>
                  </a:moveTo>
                  <a:lnTo>
                    <a:pt x="888" y="634"/>
                  </a:lnTo>
                  <a:cubicBezTo>
                    <a:pt x="892" y="634"/>
                    <a:pt x="896" y="637"/>
                    <a:pt x="896" y="642"/>
                  </a:cubicBezTo>
                  <a:cubicBezTo>
                    <a:pt x="896" y="646"/>
                    <a:pt x="892" y="650"/>
                    <a:pt x="888" y="650"/>
                  </a:cubicBezTo>
                  <a:lnTo>
                    <a:pt x="776" y="650"/>
                  </a:lnTo>
                  <a:cubicBezTo>
                    <a:pt x="771" y="650"/>
                    <a:pt x="768" y="646"/>
                    <a:pt x="768" y="642"/>
                  </a:cubicBezTo>
                  <a:cubicBezTo>
                    <a:pt x="768" y="637"/>
                    <a:pt x="771" y="634"/>
                    <a:pt x="776" y="634"/>
                  </a:cubicBezTo>
                  <a:close/>
                  <a:moveTo>
                    <a:pt x="968" y="634"/>
                  </a:moveTo>
                  <a:lnTo>
                    <a:pt x="1080" y="634"/>
                  </a:lnTo>
                  <a:cubicBezTo>
                    <a:pt x="1084" y="634"/>
                    <a:pt x="1088" y="637"/>
                    <a:pt x="1088" y="642"/>
                  </a:cubicBezTo>
                  <a:cubicBezTo>
                    <a:pt x="1088" y="646"/>
                    <a:pt x="1084" y="650"/>
                    <a:pt x="1080" y="650"/>
                  </a:cubicBezTo>
                  <a:lnTo>
                    <a:pt x="968" y="650"/>
                  </a:lnTo>
                  <a:cubicBezTo>
                    <a:pt x="963" y="650"/>
                    <a:pt x="960" y="646"/>
                    <a:pt x="960" y="642"/>
                  </a:cubicBezTo>
                  <a:cubicBezTo>
                    <a:pt x="960" y="637"/>
                    <a:pt x="963" y="634"/>
                    <a:pt x="968" y="634"/>
                  </a:cubicBezTo>
                  <a:close/>
                  <a:moveTo>
                    <a:pt x="1160" y="634"/>
                  </a:moveTo>
                  <a:lnTo>
                    <a:pt x="1272" y="634"/>
                  </a:lnTo>
                  <a:cubicBezTo>
                    <a:pt x="1276" y="634"/>
                    <a:pt x="1280" y="637"/>
                    <a:pt x="1280" y="642"/>
                  </a:cubicBezTo>
                  <a:cubicBezTo>
                    <a:pt x="1280" y="646"/>
                    <a:pt x="1276" y="650"/>
                    <a:pt x="1272" y="650"/>
                  </a:cubicBezTo>
                  <a:lnTo>
                    <a:pt x="1160" y="650"/>
                  </a:lnTo>
                  <a:cubicBezTo>
                    <a:pt x="1155" y="650"/>
                    <a:pt x="1152" y="646"/>
                    <a:pt x="1152" y="642"/>
                  </a:cubicBezTo>
                  <a:cubicBezTo>
                    <a:pt x="1152" y="637"/>
                    <a:pt x="1155" y="634"/>
                    <a:pt x="1160" y="634"/>
                  </a:cubicBezTo>
                  <a:close/>
                  <a:moveTo>
                    <a:pt x="1352" y="634"/>
                  </a:moveTo>
                  <a:lnTo>
                    <a:pt x="1464" y="634"/>
                  </a:lnTo>
                  <a:cubicBezTo>
                    <a:pt x="1468" y="634"/>
                    <a:pt x="1472" y="637"/>
                    <a:pt x="1472" y="642"/>
                  </a:cubicBezTo>
                  <a:cubicBezTo>
                    <a:pt x="1472" y="646"/>
                    <a:pt x="1468" y="650"/>
                    <a:pt x="1464" y="650"/>
                  </a:cubicBezTo>
                  <a:lnTo>
                    <a:pt x="1352" y="650"/>
                  </a:lnTo>
                  <a:cubicBezTo>
                    <a:pt x="1347" y="650"/>
                    <a:pt x="1344" y="646"/>
                    <a:pt x="1344" y="642"/>
                  </a:cubicBezTo>
                  <a:cubicBezTo>
                    <a:pt x="1344" y="637"/>
                    <a:pt x="1347" y="634"/>
                    <a:pt x="1352" y="634"/>
                  </a:cubicBezTo>
                  <a:close/>
                  <a:moveTo>
                    <a:pt x="1544" y="634"/>
                  </a:moveTo>
                  <a:lnTo>
                    <a:pt x="1656" y="634"/>
                  </a:lnTo>
                  <a:cubicBezTo>
                    <a:pt x="1660" y="634"/>
                    <a:pt x="1664" y="637"/>
                    <a:pt x="1664" y="642"/>
                  </a:cubicBezTo>
                  <a:cubicBezTo>
                    <a:pt x="1664" y="646"/>
                    <a:pt x="1660" y="650"/>
                    <a:pt x="1656" y="650"/>
                  </a:cubicBezTo>
                  <a:lnTo>
                    <a:pt x="1544" y="650"/>
                  </a:lnTo>
                  <a:cubicBezTo>
                    <a:pt x="1539" y="650"/>
                    <a:pt x="1536" y="646"/>
                    <a:pt x="1536" y="642"/>
                  </a:cubicBezTo>
                  <a:cubicBezTo>
                    <a:pt x="1536" y="637"/>
                    <a:pt x="1539" y="634"/>
                    <a:pt x="1544" y="634"/>
                  </a:cubicBezTo>
                  <a:close/>
                  <a:moveTo>
                    <a:pt x="1736" y="634"/>
                  </a:moveTo>
                  <a:lnTo>
                    <a:pt x="1848" y="634"/>
                  </a:lnTo>
                  <a:cubicBezTo>
                    <a:pt x="1852" y="634"/>
                    <a:pt x="1856" y="637"/>
                    <a:pt x="1856" y="642"/>
                  </a:cubicBezTo>
                  <a:cubicBezTo>
                    <a:pt x="1856" y="646"/>
                    <a:pt x="1852" y="650"/>
                    <a:pt x="1848" y="650"/>
                  </a:cubicBezTo>
                  <a:lnTo>
                    <a:pt x="1736" y="650"/>
                  </a:lnTo>
                  <a:cubicBezTo>
                    <a:pt x="1731" y="650"/>
                    <a:pt x="1728" y="646"/>
                    <a:pt x="1728" y="642"/>
                  </a:cubicBezTo>
                  <a:cubicBezTo>
                    <a:pt x="1728" y="637"/>
                    <a:pt x="1731" y="634"/>
                    <a:pt x="1736" y="634"/>
                  </a:cubicBezTo>
                  <a:close/>
                  <a:moveTo>
                    <a:pt x="1928" y="634"/>
                  </a:moveTo>
                  <a:lnTo>
                    <a:pt x="2040" y="634"/>
                  </a:lnTo>
                  <a:cubicBezTo>
                    <a:pt x="2044" y="634"/>
                    <a:pt x="2048" y="637"/>
                    <a:pt x="2048" y="642"/>
                  </a:cubicBezTo>
                  <a:cubicBezTo>
                    <a:pt x="2048" y="646"/>
                    <a:pt x="2044" y="650"/>
                    <a:pt x="2040" y="650"/>
                  </a:cubicBezTo>
                  <a:lnTo>
                    <a:pt x="1928" y="650"/>
                  </a:lnTo>
                  <a:cubicBezTo>
                    <a:pt x="1923" y="650"/>
                    <a:pt x="1920" y="646"/>
                    <a:pt x="1920" y="642"/>
                  </a:cubicBezTo>
                  <a:cubicBezTo>
                    <a:pt x="1920" y="637"/>
                    <a:pt x="1923" y="634"/>
                    <a:pt x="1928" y="634"/>
                  </a:cubicBezTo>
                  <a:close/>
                  <a:moveTo>
                    <a:pt x="2120" y="634"/>
                  </a:moveTo>
                  <a:lnTo>
                    <a:pt x="2232" y="634"/>
                  </a:lnTo>
                  <a:cubicBezTo>
                    <a:pt x="2236" y="634"/>
                    <a:pt x="2240" y="637"/>
                    <a:pt x="2240" y="642"/>
                  </a:cubicBezTo>
                  <a:cubicBezTo>
                    <a:pt x="2240" y="646"/>
                    <a:pt x="2236" y="650"/>
                    <a:pt x="2232" y="650"/>
                  </a:cubicBezTo>
                  <a:lnTo>
                    <a:pt x="2120" y="650"/>
                  </a:lnTo>
                  <a:cubicBezTo>
                    <a:pt x="2115" y="650"/>
                    <a:pt x="2112" y="646"/>
                    <a:pt x="2112" y="642"/>
                  </a:cubicBezTo>
                  <a:cubicBezTo>
                    <a:pt x="2112" y="637"/>
                    <a:pt x="2115" y="634"/>
                    <a:pt x="2120" y="634"/>
                  </a:cubicBezTo>
                  <a:close/>
                  <a:moveTo>
                    <a:pt x="2312" y="634"/>
                  </a:moveTo>
                  <a:lnTo>
                    <a:pt x="2424" y="634"/>
                  </a:lnTo>
                  <a:cubicBezTo>
                    <a:pt x="2428" y="634"/>
                    <a:pt x="2432" y="637"/>
                    <a:pt x="2432" y="642"/>
                  </a:cubicBezTo>
                  <a:cubicBezTo>
                    <a:pt x="2432" y="646"/>
                    <a:pt x="2428" y="650"/>
                    <a:pt x="2424" y="650"/>
                  </a:cubicBezTo>
                  <a:lnTo>
                    <a:pt x="2312" y="650"/>
                  </a:lnTo>
                  <a:cubicBezTo>
                    <a:pt x="2307" y="650"/>
                    <a:pt x="2304" y="646"/>
                    <a:pt x="2304" y="642"/>
                  </a:cubicBezTo>
                  <a:cubicBezTo>
                    <a:pt x="2304" y="637"/>
                    <a:pt x="2307" y="634"/>
                    <a:pt x="2312" y="634"/>
                  </a:cubicBezTo>
                  <a:close/>
                  <a:moveTo>
                    <a:pt x="2504" y="634"/>
                  </a:moveTo>
                  <a:lnTo>
                    <a:pt x="2616" y="634"/>
                  </a:lnTo>
                  <a:cubicBezTo>
                    <a:pt x="2620" y="634"/>
                    <a:pt x="2624" y="637"/>
                    <a:pt x="2624" y="642"/>
                  </a:cubicBezTo>
                  <a:cubicBezTo>
                    <a:pt x="2624" y="646"/>
                    <a:pt x="2620" y="650"/>
                    <a:pt x="2616" y="650"/>
                  </a:cubicBezTo>
                  <a:lnTo>
                    <a:pt x="2504" y="650"/>
                  </a:lnTo>
                  <a:cubicBezTo>
                    <a:pt x="2499" y="650"/>
                    <a:pt x="2496" y="646"/>
                    <a:pt x="2496" y="642"/>
                  </a:cubicBezTo>
                  <a:cubicBezTo>
                    <a:pt x="2496" y="637"/>
                    <a:pt x="2499" y="634"/>
                    <a:pt x="2504" y="634"/>
                  </a:cubicBezTo>
                  <a:close/>
                  <a:moveTo>
                    <a:pt x="2696" y="634"/>
                  </a:moveTo>
                  <a:lnTo>
                    <a:pt x="2808" y="634"/>
                  </a:lnTo>
                  <a:cubicBezTo>
                    <a:pt x="2812" y="634"/>
                    <a:pt x="2816" y="637"/>
                    <a:pt x="2816" y="642"/>
                  </a:cubicBezTo>
                  <a:cubicBezTo>
                    <a:pt x="2816" y="646"/>
                    <a:pt x="2812" y="650"/>
                    <a:pt x="2808" y="650"/>
                  </a:cubicBezTo>
                  <a:lnTo>
                    <a:pt x="2696" y="650"/>
                  </a:lnTo>
                  <a:cubicBezTo>
                    <a:pt x="2691" y="650"/>
                    <a:pt x="2688" y="646"/>
                    <a:pt x="2688" y="642"/>
                  </a:cubicBezTo>
                  <a:cubicBezTo>
                    <a:pt x="2688" y="637"/>
                    <a:pt x="2691" y="634"/>
                    <a:pt x="2696" y="634"/>
                  </a:cubicBezTo>
                  <a:close/>
                  <a:moveTo>
                    <a:pt x="2888" y="634"/>
                  </a:moveTo>
                  <a:lnTo>
                    <a:pt x="3000" y="634"/>
                  </a:lnTo>
                  <a:cubicBezTo>
                    <a:pt x="3004" y="634"/>
                    <a:pt x="3008" y="637"/>
                    <a:pt x="3008" y="642"/>
                  </a:cubicBezTo>
                  <a:cubicBezTo>
                    <a:pt x="3008" y="646"/>
                    <a:pt x="3004" y="650"/>
                    <a:pt x="3000" y="650"/>
                  </a:cubicBezTo>
                  <a:lnTo>
                    <a:pt x="2888" y="650"/>
                  </a:lnTo>
                  <a:cubicBezTo>
                    <a:pt x="2883" y="650"/>
                    <a:pt x="2880" y="646"/>
                    <a:pt x="2880" y="642"/>
                  </a:cubicBezTo>
                  <a:cubicBezTo>
                    <a:pt x="2880" y="637"/>
                    <a:pt x="2883" y="634"/>
                    <a:pt x="2888" y="634"/>
                  </a:cubicBezTo>
                  <a:close/>
                  <a:moveTo>
                    <a:pt x="3080" y="634"/>
                  </a:moveTo>
                  <a:lnTo>
                    <a:pt x="3192" y="634"/>
                  </a:lnTo>
                  <a:cubicBezTo>
                    <a:pt x="3196" y="634"/>
                    <a:pt x="3200" y="637"/>
                    <a:pt x="3200" y="642"/>
                  </a:cubicBezTo>
                  <a:cubicBezTo>
                    <a:pt x="3200" y="646"/>
                    <a:pt x="3196" y="650"/>
                    <a:pt x="3192" y="650"/>
                  </a:cubicBezTo>
                  <a:lnTo>
                    <a:pt x="3080" y="650"/>
                  </a:lnTo>
                  <a:cubicBezTo>
                    <a:pt x="3075" y="650"/>
                    <a:pt x="3072" y="646"/>
                    <a:pt x="3072" y="642"/>
                  </a:cubicBezTo>
                  <a:cubicBezTo>
                    <a:pt x="3072" y="637"/>
                    <a:pt x="3075" y="634"/>
                    <a:pt x="3080" y="634"/>
                  </a:cubicBezTo>
                  <a:close/>
                  <a:moveTo>
                    <a:pt x="3272" y="634"/>
                  </a:moveTo>
                  <a:lnTo>
                    <a:pt x="3384" y="634"/>
                  </a:lnTo>
                  <a:cubicBezTo>
                    <a:pt x="3388" y="634"/>
                    <a:pt x="3392" y="637"/>
                    <a:pt x="3392" y="642"/>
                  </a:cubicBezTo>
                  <a:cubicBezTo>
                    <a:pt x="3392" y="646"/>
                    <a:pt x="3388" y="650"/>
                    <a:pt x="3384" y="650"/>
                  </a:cubicBezTo>
                  <a:lnTo>
                    <a:pt x="3272" y="650"/>
                  </a:lnTo>
                  <a:cubicBezTo>
                    <a:pt x="3267" y="650"/>
                    <a:pt x="3264" y="646"/>
                    <a:pt x="3264" y="642"/>
                  </a:cubicBezTo>
                  <a:cubicBezTo>
                    <a:pt x="3264" y="637"/>
                    <a:pt x="3267" y="634"/>
                    <a:pt x="3272" y="634"/>
                  </a:cubicBezTo>
                  <a:close/>
                  <a:moveTo>
                    <a:pt x="3464" y="634"/>
                  </a:moveTo>
                  <a:lnTo>
                    <a:pt x="3576" y="634"/>
                  </a:lnTo>
                  <a:cubicBezTo>
                    <a:pt x="3580" y="634"/>
                    <a:pt x="3584" y="637"/>
                    <a:pt x="3584" y="642"/>
                  </a:cubicBezTo>
                  <a:cubicBezTo>
                    <a:pt x="3584" y="646"/>
                    <a:pt x="3580" y="650"/>
                    <a:pt x="3576" y="650"/>
                  </a:cubicBezTo>
                  <a:lnTo>
                    <a:pt x="3464" y="650"/>
                  </a:lnTo>
                  <a:cubicBezTo>
                    <a:pt x="3459" y="650"/>
                    <a:pt x="3456" y="646"/>
                    <a:pt x="3456" y="642"/>
                  </a:cubicBezTo>
                  <a:cubicBezTo>
                    <a:pt x="3456" y="637"/>
                    <a:pt x="3459" y="634"/>
                    <a:pt x="3464" y="634"/>
                  </a:cubicBezTo>
                  <a:close/>
                  <a:moveTo>
                    <a:pt x="3656" y="634"/>
                  </a:moveTo>
                  <a:lnTo>
                    <a:pt x="3659" y="634"/>
                  </a:lnTo>
                  <a:lnTo>
                    <a:pt x="3651" y="642"/>
                  </a:lnTo>
                  <a:lnTo>
                    <a:pt x="3651" y="533"/>
                  </a:lnTo>
                  <a:cubicBezTo>
                    <a:pt x="3651" y="528"/>
                    <a:pt x="3654" y="525"/>
                    <a:pt x="3659" y="525"/>
                  </a:cubicBezTo>
                  <a:cubicBezTo>
                    <a:pt x="3663" y="525"/>
                    <a:pt x="3667" y="528"/>
                    <a:pt x="3667" y="533"/>
                  </a:cubicBezTo>
                  <a:lnTo>
                    <a:pt x="3667" y="642"/>
                  </a:lnTo>
                  <a:cubicBezTo>
                    <a:pt x="3667" y="646"/>
                    <a:pt x="3663" y="650"/>
                    <a:pt x="3659" y="650"/>
                  </a:cubicBezTo>
                  <a:lnTo>
                    <a:pt x="3656" y="650"/>
                  </a:lnTo>
                  <a:cubicBezTo>
                    <a:pt x="3651" y="650"/>
                    <a:pt x="3648" y="646"/>
                    <a:pt x="3648" y="642"/>
                  </a:cubicBezTo>
                  <a:cubicBezTo>
                    <a:pt x="3648" y="637"/>
                    <a:pt x="3651" y="634"/>
                    <a:pt x="3656" y="634"/>
                  </a:cubicBezTo>
                  <a:close/>
                  <a:moveTo>
                    <a:pt x="3651" y="453"/>
                  </a:moveTo>
                  <a:lnTo>
                    <a:pt x="3651" y="341"/>
                  </a:lnTo>
                  <a:cubicBezTo>
                    <a:pt x="3651" y="336"/>
                    <a:pt x="3654" y="333"/>
                    <a:pt x="3659" y="333"/>
                  </a:cubicBezTo>
                  <a:cubicBezTo>
                    <a:pt x="3663" y="333"/>
                    <a:pt x="3667" y="336"/>
                    <a:pt x="3667" y="341"/>
                  </a:cubicBezTo>
                  <a:lnTo>
                    <a:pt x="3667" y="453"/>
                  </a:lnTo>
                  <a:cubicBezTo>
                    <a:pt x="3667" y="457"/>
                    <a:pt x="3663" y="461"/>
                    <a:pt x="3659" y="461"/>
                  </a:cubicBezTo>
                  <a:cubicBezTo>
                    <a:pt x="3654" y="461"/>
                    <a:pt x="3651" y="457"/>
                    <a:pt x="3651" y="453"/>
                  </a:cubicBezTo>
                  <a:close/>
                  <a:moveTo>
                    <a:pt x="3651" y="261"/>
                  </a:moveTo>
                  <a:lnTo>
                    <a:pt x="3651" y="149"/>
                  </a:lnTo>
                  <a:cubicBezTo>
                    <a:pt x="3651" y="144"/>
                    <a:pt x="3654" y="141"/>
                    <a:pt x="3659" y="141"/>
                  </a:cubicBezTo>
                  <a:cubicBezTo>
                    <a:pt x="3663" y="141"/>
                    <a:pt x="3667" y="144"/>
                    <a:pt x="3667" y="149"/>
                  </a:cubicBezTo>
                  <a:lnTo>
                    <a:pt x="3667" y="261"/>
                  </a:lnTo>
                  <a:cubicBezTo>
                    <a:pt x="3667" y="265"/>
                    <a:pt x="3663" y="269"/>
                    <a:pt x="3659" y="269"/>
                  </a:cubicBezTo>
                  <a:cubicBezTo>
                    <a:pt x="3654" y="269"/>
                    <a:pt x="3651" y="265"/>
                    <a:pt x="3651" y="261"/>
                  </a:cubicBezTo>
                  <a:close/>
                  <a:moveTo>
                    <a:pt x="3651" y="69"/>
                  </a:moveTo>
                  <a:lnTo>
                    <a:pt x="3651" y="8"/>
                  </a:lnTo>
                  <a:cubicBezTo>
                    <a:pt x="3651" y="3"/>
                    <a:pt x="3654" y="0"/>
                    <a:pt x="3659" y="0"/>
                  </a:cubicBezTo>
                  <a:cubicBezTo>
                    <a:pt x="3663" y="0"/>
                    <a:pt x="3667" y="3"/>
                    <a:pt x="3667" y="8"/>
                  </a:cubicBezTo>
                  <a:lnTo>
                    <a:pt x="3667" y="69"/>
                  </a:lnTo>
                  <a:cubicBezTo>
                    <a:pt x="3667" y="73"/>
                    <a:pt x="3663" y="77"/>
                    <a:pt x="3659" y="77"/>
                  </a:cubicBezTo>
                  <a:cubicBezTo>
                    <a:pt x="3654" y="77"/>
                    <a:pt x="3651" y="73"/>
                    <a:pt x="3651" y="69"/>
                  </a:cubicBez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38" name="Freeform 126"/>
            <p:cNvSpPr>
              <a:spLocks/>
            </p:cNvSpPr>
            <p:nvPr/>
          </p:nvSpPr>
          <p:spPr bwMode="auto">
            <a:xfrm>
              <a:off x="5277" y="3211"/>
              <a:ext cx="86" cy="43"/>
            </a:xfrm>
            <a:custGeom>
              <a:avLst/>
              <a:gdLst/>
              <a:ahLst/>
              <a:cxnLst>
                <a:cxn ang="0">
                  <a:pos x="86" y="43"/>
                </a:cxn>
                <a:cxn ang="0">
                  <a:pos x="43" y="0"/>
                </a:cxn>
                <a:cxn ang="0">
                  <a:pos x="0" y="43"/>
                </a:cxn>
              </a:cxnLst>
              <a:rect l="0" t="0" r="r" b="b"/>
              <a:pathLst>
                <a:path w="86" h="43">
                  <a:moveTo>
                    <a:pt x="86" y="43"/>
                  </a:moveTo>
                  <a:lnTo>
                    <a:pt x="43" y="0"/>
                  </a:lnTo>
                  <a:lnTo>
                    <a:pt x="0" y="43"/>
                  </a:lnTo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688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Строитель – паттерн, порождающий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90380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96896"/>
            <a:ext cx="77412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Отделяет конструирование сложного объекта от его</a:t>
            </a:r>
            <a:endParaRPr lang="ru-RU" sz="2200" dirty="0" smtClean="0"/>
          </a:p>
          <a:p>
            <a:r>
              <a:rPr lang="ru-RU" sz="2200" smtClean="0"/>
              <a:t>представления, так что результате одного и того же</a:t>
            </a:r>
            <a:endParaRPr lang="ru-RU" sz="2200" dirty="0" smtClean="0"/>
          </a:p>
          <a:p>
            <a:r>
              <a:rPr lang="ru-RU" sz="2200" smtClean="0"/>
              <a:t>процесса конструирования могут получаться разные </a:t>
            </a:r>
            <a:endParaRPr lang="ru-RU" sz="2200" dirty="0" smtClean="0"/>
          </a:p>
          <a:p>
            <a:r>
              <a:rPr lang="ru-RU" sz="2200" dirty="0" smtClean="0"/>
              <a:t>представления.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Builder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Builder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341" name="Group 5"/>
          <p:cNvGrpSpPr>
            <a:grpSpLocks noChangeAspect="1"/>
          </p:cNvGrpSpPr>
          <p:nvPr/>
        </p:nvGrpSpPr>
        <p:grpSpPr bwMode="auto">
          <a:xfrm>
            <a:off x="239713" y="1247776"/>
            <a:ext cx="8697912" cy="4102100"/>
            <a:chOff x="151" y="786"/>
            <a:chExt cx="5479" cy="2584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858" y="1148"/>
              <a:ext cx="623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858" y="1148"/>
              <a:ext cx="623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58" y="967"/>
              <a:ext cx="623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858" y="967"/>
              <a:ext cx="623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858" y="786"/>
              <a:ext cx="623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858" y="786"/>
              <a:ext cx="623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949" y="790"/>
              <a:ext cx="51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51" y="1902"/>
              <a:ext cx="1699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51" y="1902"/>
              <a:ext cx="1699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160" y="1906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34" y="1906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Construct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885" y="1906"/>
              <a:ext cx="43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248" y="1906"/>
              <a:ext cx="5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51" y="1763"/>
              <a:ext cx="1699" cy="1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51" y="1763"/>
              <a:ext cx="1699" cy="139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151" y="1582"/>
              <a:ext cx="1699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51" y="1582"/>
              <a:ext cx="1699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712" y="1584"/>
              <a:ext cx="66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Director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481" y="1903"/>
              <a:ext cx="1714" cy="3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81" y="1903"/>
              <a:ext cx="1714" cy="340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493" y="1906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567" y="1906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BuildPart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218" y="1906"/>
              <a:ext cx="22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2493" y="2072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567" y="2072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GetResult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3218" y="2072"/>
              <a:ext cx="43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3581" y="2072"/>
              <a:ext cx="5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2481" y="1564"/>
              <a:ext cx="1714" cy="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2481" y="1564"/>
              <a:ext cx="1714" cy="339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2938" y="1567"/>
              <a:ext cx="87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045" y="1724"/>
              <a:ext cx="66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IBuilder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2481" y="3019"/>
              <a:ext cx="1714" cy="3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2481" y="3019"/>
              <a:ext cx="1714" cy="340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2493" y="3023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2567" y="3023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BuildPart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3218" y="3023"/>
              <a:ext cx="22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2493" y="3180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2567" y="3180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GetResult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3218" y="3180"/>
              <a:ext cx="43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3581" y="3180"/>
              <a:ext cx="5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2481" y="2838"/>
              <a:ext cx="1714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2481" y="2838"/>
              <a:ext cx="1714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2481" y="2657"/>
              <a:ext cx="1714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2481" y="2657"/>
              <a:ext cx="1714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3087" y="2667"/>
              <a:ext cx="5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Builder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4584" y="3102"/>
              <a:ext cx="1046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4584" y="3102"/>
              <a:ext cx="1046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4584" y="2921"/>
              <a:ext cx="1046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4584" y="2921"/>
              <a:ext cx="1046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4595" y="2924"/>
              <a:ext cx="14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4670" y="2924"/>
              <a:ext cx="51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parts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5106" y="2924"/>
              <a:ext cx="22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5247" y="2924"/>
              <a:ext cx="36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List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4584" y="2740"/>
              <a:ext cx="1046" cy="1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4584" y="2740"/>
              <a:ext cx="1046" cy="181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4851" y="2750"/>
              <a:ext cx="5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Product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98" name="Freeform 62"/>
            <p:cNvSpPr>
              <a:spLocks noEditPoints="1"/>
            </p:cNvSpPr>
            <p:nvPr/>
          </p:nvSpPr>
          <p:spPr bwMode="auto">
            <a:xfrm>
              <a:off x="3334" y="2338"/>
              <a:ext cx="8" cy="331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392"/>
                </a:cxn>
                <a:cxn ang="0">
                  <a:pos x="16" y="632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640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2" y="256"/>
                    <a:pt x="8" y="256"/>
                  </a:cubicBezTo>
                  <a:cubicBezTo>
                    <a:pt x="3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392"/>
                  </a:moveTo>
                  <a:lnTo>
                    <a:pt x="16" y="632"/>
                  </a:lnTo>
                  <a:cubicBezTo>
                    <a:pt x="16" y="636"/>
                    <a:pt x="12" y="640"/>
                    <a:pt x="8" y="640"/>
                  </a:cubicBezTo>
                  <a:cubicBezTo>
                    <a:pt x="3" y="640"/>
                    <a:pt x="0" y="636"/>
                    <a:pt x="0" y="632"/>
                  </a:cubicBezTo>
                  <a:lnTo>
                    <a:pt x="0" y="392"/>
                  </a:lnTo>
                  <a:cubicBezTo>
                    <a:pt x="0" y="388"/>
                    <a:pt x="3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99" name="Freeform 63"/>
            <p:cNvSpPr>
              <a:spLocks/>
            </p:cNvSpPr>
            <p:nvPr/>
          </p:nvSpPr>
          <p:spPr bwMode="auto">
            <a:xfrm>
              <a:off x="3276" y="2243"/>
              <a:ext cx="124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24" y="99"/>
                </a:cxn>
                <a:cxn ang="0">
                  <a:pos x="62" y="0"/>
                </a:cxn>
                <a:cxn ang="0">
                  <a:pos x="0" y="99"/>
                </a:cxn>
              </a:cxnLst>
              <a:rect l="0" t="0" r="r" b="b"/>
              <a:pathLst>
                <a:path w="124" h="99">
                  <a:moveTo>
                    <a:pt x="0" y="99"/>
                  </a:moveTo>
                  <a:lnTo>
                    <a:pt x="124" y="99"/>
                  </a:lnTo>
                  <a:lnTo>
                    <a:pt x="62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0" name="Freeform 64"/>
            <p:cNvSpPr>
              <a:spLocks/>
            </p:cNvSpPr>
            <p:nvPr/>
          </p:nvSpPr>
          <p:spPr bwMode="auto">
            <a:xfrm>
              <a:off x="3276" y="2243"/>
              <a:ext cx="124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24" y="99"/>
                </a:cxn>
                <a:cxn ang="0">
                  <a:pos x="62" y="0"/>
                </a:cxn>
                <a:cxn ang="0">
                  <a:pos x="0" y="99"/>
                </a:cxn>
              </a:cxnLst>
              <a:rect l="0" t="0" r="r" b="b"/>
              <a:pathLst>
                <a:path w="124" h="99">
                  <a:moveTo>
                    <a:pt x="0" y="99"/>
                  </a:moveTo>
                  <a:lnTo>
                    <a:pt x="124" y="99"/>
                  </a:lnTo>
                  <a:lnTo>
                    <a:pt x="62" y="0"/>
                  </a:lnTo>
                  <a:lnTo>
                    <a:pt x="0" y="99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1" name="Freeform 65"/>
            <p:cNvSpPr>
              <a:spLocks/>
            </p:cNvSpPr>
            <p:nvPr/>
          </p:nvSpPr>
          <p:spPr bwMode="auto">
            <a:xfrm>
              <a:off x="4195" y="3008"/>
              <a:ext cx="38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0"/>
                </a:cxn>
                <a:cxn ang="0">
                  <a:pos x="116" y="3"/>
                </a:cxn>
                <a:cxn ang="0">
                  <a:pos x="389" y="3"/>
                </a:cxn>
              </a:cxnLst>
              <a:rect l="0" t="0" r="r" b="b"/>
              <a:pathLst>
                <a:path w="389" h="3">
                  <a:moveTo>
                    <a:pt x="0" y="0"/>
                  </a:moveTo>
                  <a:lnTo>
                    <a:pt x="116" y="0"/>
                  </a:lnTo>
                  <a:lnTo>
                    <a:pt x="116" y="3"/>
                  </a:lnTo>
                  <a:lnTo>
                    <a:pt x="389" y="3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2" name="Freeform 66"/>
            <p:cNvSpPr>
              <a:spLocks/>
            </p:cNvSpPr>
            <p:nvPr/>
          </p:nvSpPr>
          <p:spPr bwMode="auto">
            <a:xfrm>
              <a:off x="4195" y="2971"/>
              <a:ext cx="124" cy="74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0" y="37"/>
                </a:cxn>
                <a:cxn ang="0">
                  <a:pos x="62" y="0"/>
                </a:cxn>
                <a:cxn ang="0">
                  <a:pos x="124" y="37"/>
                </a:cxn>
                <a:cxn ang="0">
                  <a:pos x="62" y="74"/>
                </a:cxn>
              </a:cxnLst>
              <a:rect l="0" t="0" r="r" b="b"/>
              <a:pathLst>
                <a:path w="124" h="74">
                  <a:moveTo>
                    <a:pt x="62" y="74"/>
                  </a:moveTo>
                  <a:lnTo>
                    <a:pt x="0" y="37"/>
                  </a:lnTo>
                  <a:lnTo>
                    <a:pt x="62" y="0"/>
                  </a:lnTo>
                  <a:lnTo>
                    <a:pt x="124" y="37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3" name="Freeform 67"/>
            <p:cNvSpPr>
              <a:spLocks/>
            </p:cNvSpPr>
            <p:nvPr/>
          </p:nvSpPr>
          <p:spPr bwMode="auto">
            <a:xfrm>
              <a:off x="4195" y="2971"/>
              <a:ext cx="124" cy="74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0" y="37"/>
                </a:cxn>
                <a:cxn ang="0">
                  <a:pos x="62" y="0"/>
                </a:cxn>
                <a:cxn ang="0">
                  <a:pos x="124" y="37"/>
                </a:cxn>
                <a:cxn ang="0">
                  <a:pos x="62" y="74"/>
                </a:cxn>
              </a:cxnLst>
              <a:rect l="0" t="0" r="r" b="b"/>
              <a:pathLst>
                <a:path w="124" h="74">
                  <a:moveTo>
                    <a:pt x="62" y="74"/>
                  </a:moveTo>
                  <a:lnTo>
                    <a:pt x="0" y="37"/>
                  </a:lnTo>
                  <a:lnTo>
                    <a:pt x="62" y="0"/>
                  </a:lnTo>
                  <a:lnTo>
                    <a:pt x="124" y="37"/>
                  </a:lnTo>
                  <a:lnTo>
                    <a:pt x="62" y="74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4" name="Freeform 68"/>
            <p:cNvSpPr>
              <a:spLocks/>
            </p:cNvSpPr>
            <p:nvPr/>
          </p:nvSpPr>
          <p:spPr bwMode="auto">
            <a:xfrm>
              <a:off x="2605" y="1058"/>
              <a:ext cx="733" cy="5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3" y="0"/>
                </a:cxn>
                <a:cxn ang="0">
                  <a:pos x="733" y="506"/>
                </a:cxn>
              </a:cxnLst>
              <a:rect l="0" t="0" r="r" b="b"/>
              <a:pathLst>
                <a:path w="733" h="506">
                  <a:moveTo>
                    <a:pt x="0" y="0"/>
                  </a:moveTo>
                  <a:lnTo>
                    <a:pt x="733" y="0"/>
                  </a:lnTo>
                  <a:lnTo>
                    <a:pt x="733" y="506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5" name="Freeform 69"/>
            <p:cNvSpPr>
              <a:spLocks/>
            </p:cNvSpPr>
            <p:nvPr/>
          </p:nvSpPr>
          <p:spPr bwMode="auto">
            <a:xfrm>
              <a:off x="2481" y="1020"/>
              <a:ext cx="124" cy="75"/>
            </a:xfrm>
            <a:custGeom>
              <a:avLst/>
              <a:gdLst/>
              <a:ahLst/>
              <a:cxnLst>
                <a:cxn ang="0">
                  <a:pos x="62" y="75"/>
                </a:cxn>
                <a:cxn ang="0">
                  <a:pos x="0" y="38"/>
                </a:cxn>
                <a:cxn ang="0">
                  <a:pos x="62" y="0"/>
                </a:cxn>
                <a:cxn ang="0">
                  <a:pos x="124" y="38"/>
                </a:cxn>
                <a:cxn ang="0">
                  <a:pos x="62" y="75"/>
                </a:cxn>
              </a:cxnLst>
              <a:rect l="0" t="0" r="r" b="b"/>
              <a:pathLst>
                <a:path w="124" h="75">
                  <a:moveTo>
                    <a:pt x="62" y="75"/>
                  </a:moveTo>
                  <a:lnTo>
                    <a:pt x="0" y="38"/>
                  </a:lnTo>
                  <a:lnTo>
                    <a:pt x="62" y="0"/>
                  </a:lnTo>
                  <a:lnTo>
                    <a:pt x="124" y="38"/>
                  </a:lnTo>
                  <a:lnTo>
                    <a:pt x="6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6" name="Freeform 70"/>
            <p:cNvSpPr>
              <a:spLocks/>
            </p:cNvSpPr>
            <p:nvPr/>
          </p:nvSpPr>
          <p:spPr bwMode="auto">
            <a:xfrm>
              <a:off x="2481" y="1020"/>
              <a:ext cx="124" cy="75"/>
            </a:xfrm>
            <a:custGeom>
              <a:avLst/>
              <a:gdLst/>
              <a:ahLst/>
              <a:cxnLst>
                <a:cxn ang="0">
                  <a:pos x="62" y="75"/>
                </a:cxn>
                <a:cxn ang="0">
                  <a:pos x="0" y="38"/>
                </a:cxn>
                <a:cxn ang="0">
                  <a:pos x="62" y="0"/>
                </a:cxn>
                <a:cxn ang="0">
                  <a:pos x="124" y="38"/>
                </a:cxn>
                <a:cxn ang="0">
                  <a:pos x="62" y="75"/>
                </a:cxn>
              </a:cxnLst>
              <a:rect l="0" t="0" r="r" b="b"/>
              <a:pathLst>
                <a:path w="124" h="75">
                  <a:moveTo>
                    <a:pt x="62" y="75"/>
                  </a:moveTo>
                  <a:lnTo>
                    <a:pt x="0" y="38"/>
                  </a:lnTo>
                  <a:lnTo>
                    <a:pt x="62" y="0"/>
                  </a:lnTo>
                  <a:lnTo>
                    <a:pt x="124" y="38"/>
                  </a:lnTo>
                  <a:lnTo>
                    <a:pt x="62" y="75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 flipV="1">
              <a:off x="1974" y="1704"/>
              <a:ext cx="507" cy="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8" name="Freeform 72"/>
            <p:cNvSpPr>
              <a:spLocks/>
            </p:cNvSpPr>
            <p:nvPr/>
          </p:nvSpPr>
          <p:spPr bwMode="auto">
            <a:xfrm>
              <a:off x="1850" y="1669"/>
              <a:ext cx="124" cy="74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0" y="38"/>
                </a:cxn>
                <a:cxn ang="0">
                  <a:pos x="62" y="0"/>
                </a:cxn>
                <a:cxn ang="0">
                  <a:pos x="124" y="37"/>
                </a:cxn>
                <a:cxn ang="0">
                  <a:pos x="62" y="74"/>
                </a:cxn>
              </a:cxnLst>
              <a:rect l="0" t="0" r="r" b="b"/>
              <a:pathLst>
                <a:path w="124" h="74">
                  <a:moveTo>
                    <a:pt x="62" y="74"/>
                  </a:moveTo>
                  <a:lnTo>
                    <a:pt x="0" y="38"/>
                  </a:lnTo>
                  <a:lnTo>
                    <a:pt x="62" y="0"/>
                  </a:lnTo>
                  <a:lnTo>
                    <a:pt x="124" y="37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09" name="Freeform 73"/>
            <p:cNvSpPr>
              <a:spLocks/>
            </p:cNvSpPr>
            <p:nvPr/>
          </p:nvSpPr>
          <p:spPr bwMode="auto">
            <a:xfrm>
              <a:off x="1850" y="1669"/>
              <a:ext cx="124" cy="74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0" y="38"/>
                </a:cxn>
                <a:cxn ang="0">
                  <a:pos x="62" y="0"/>
                </a:cxn>
                <a:cxn ang="0">
                  <a:pos x="124" y="37"/>
                </a:cxn>
                <a:cxn ang="0">
                  <a:pos x="62" y="74"/>
                </a:cxn>
              </a:cxnLst>
              <a:rect l="0" t="0" r="r" b="b"/>
              <a:pathLst>
                <a:path w="124" h="74">
                  <a:moveTo>
                    <a:pt x="62" y="74"/>
                  </a:moveTo>
                  <a:lnTo>
                    <a:pt x="0" y="38"/>
                  </a:lnTo>
                  <a:lnTo>
                    <a:pt x="62" y="0"/>
                  </a:lnTo>
                  <a:lnTo>
                    <a:pt x="124" y="37"/>
                  </a:lnTo>
                  <a:lnTo>
                    <a:pt x="62" y="74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0" name="Freeform 74"/>
            <p:cNvSpPr>
              <a:spLocks/>
            </p:cNvSpPr>
            <p:nvPr/>
          </p:nvSpPr>
          <p:spPr bwMode="auto">
            <a:xfrm>
              <a:off x="1001" y="1058"/>
              <a:ext cx="733" cy="524"/>
            </a:xfrm>
            <a:custGeom>
              <a:avLst/>
              <a:gdLst/>
              <a:ahLst/>
              <a:cxnLst>
                <a:cxn ang="0">
                  <a:pos x="733" y="0"/>
                </a:cxn>
                <a:cxn ang="0">
                  <a:pos x="0" y="0"/>
                </a:cxn>
                <a:cxn ang="0">
                  <a:pos x="0" y="524"/>
                </a:cxn>
              </a:cxnLst>
              <a:rect l="0" t="0" r="r" b="b"/>
              <a:pathLst>
                <a:path w="733" h="524">
                  <a:moveTo>
                    <a:pt x="733" y="0"/>
                  </a:moveTo>
                  <a:lnTo>
                    <a:pt x="0" y="0"/>
                  </a:lnTo>
                  <a:lnTo>
                    <a:pt x="0" y="524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1" name="Freeform 75"/>
            <p:cNvSpPr>
              <a:spLocks/>
            </p:cNvSpPr>
            <p:nvPr/>
          </p:nvSpPr>
          <p:spPr bwMode="auto">
            <a:xfrm>
              <a:off x="1734" y="1020"/>
              <a:ext cx="124" cy="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4" y="38"/>
                </a:cxn>
                <a:cxn ang="0">
                  <a:pos x="62" y="75"/>
                </a:cxn>
                <a:cxn ang="0">
                  <a:pos x="0" y="38"/>
                </a:cxn>
                <a:cxn ang="0">
                  <a:pos x="62" y="0"/>
                </a:cxn>
              </a:cxnLst>
              <a:rect l="0" t="0" r="r" b="b"/>
              <a:pathLst>
                <a:path w="124" h="75">
                  <a:moveTo>
                    <a:pt x="62" y="0"/>
                  </a:moveTo>
                  <a:lnTo>
                    <a:pt x="124" y="38"/>
                  </a:lnTo>
                  <a:lnTo>
                    <a:pt x="62" y="75"/>
                  </a:lnTo>
                  <a:lnTo>
                    <a:pt x="0" y="3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2" name="Freeform 76"/>
            <p:cNvSpPr>
              <a:spLocks/>
            </p:cNvSpPr>
            <p:nvPr/>
          </p:nvSpPr>
          <p:spPr bwMode="auto">
            <a:xfrm>
              <a:off x="1734" y="1020"/>
              <a:ext cx="124" cy="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4" y="38"/>
                </a:cxn>
                <a:cxn ang="0">
                  <a:pos x="62" y="75"/>
                </a:cxn>
                <a:cxn ang="0">
                  <a:pos x="0" y="38"/>
                </a:cxn>
                <a:cxn ang="0">
                  <a:pos x="62" y="0"/>
                </a:cxn>
              </a:cxnLst>
              <a:rect l="0" t="0" r="r" b="b"/>
              <a:pathLst>
                <a:path w="124" h="75">
                  <a:moveTo>
                    <a:pt x="62" y="0"/>
                  </a:moveTo>
                  <a:lnTo>
                    <a:pt x="124" y="38"/>
                  </a:lnTo>
                  <a:lnTo>
                    <a:pt x="62" y="75"/>
                  </a:lnTo>
                  <a:lnTo>
                    <a:pt x="0" y="38"/>
                  </a:lnTo>
                  <a:lnTo>
                    <a:pt x="62" y="0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3" name="Freeform 77"/>
            <p:cNvSpPr>
              <a:spLocks noEditPoints="1"/>
            </p:cNvSpPr>
            <p:nvPr/>
          </p:nvSpPr>
          <p:spPr bwMode="auto">
            <a:xfrm>
              <a:off x="378" y="2501"/>
              <a:ext cx="1485" cy="565"/>
            </a:xfrm>
            <a:custGeom>
              <a:avLst/>
              <a:gdLst/>
              <a:ahLst/>
              <a:cxnLst>
                <a:cxn ang="0">
                  <a:pos x="1485" y="119"/>
                </a:cxn>
                <a:cxn ang="0">
                  <a:pos x="1386" y="0"/>
                </a:cxn>
                <a:cxn ang="0">
                  <a:pos x="1386" y="119"/>
                </a:cxn>
                <a:cxn ang="0">
                  <a:pos x="1485" y="119"/>
                </a:cxn>
                <a:cxn ang="0">
                  <a:pos x="0" y="565"/>
                </a:cxn>
                <a:cxn ang="0">
                  <a:pos x="1485" y="565"/>
                </a:cxn>
                <a:cxn ang="0">
                  <a:pos x="1485" y="119"/>
                </a:cxn>
                <a:cxn ang="0">
                  <a:pos x="1386" y="119"/>
                </a:cxn>
                <a:cxn ang="0">
                  <a:pos x="1386" y="0"/>
                </a:cxn>
                <a:cxn ang="0">
                  <a:pos x="0" y="0"/>
                </a:cxn>
                <a:cxn ang="0">
                  <a:pos x="0" y="565"/>
                </a:cxn>
              </a:cxnLst>
              <a:rect l="0" t="0" r="r" b="b"/>
              <a:pathLst>
                <a:path w="1485" h="565">
                  <a:moveTo>
                    <a:pt x="1485" y="119"/>
                  </a:moveTo>
                  <a:lnTo>
                    <a:pt x="1386" y="0"/>
                  </a:lnTo>
                  <a:lnTo>
                    <a:pt x="1386" y="119"/>
                  </a:lnTo>
                  <a:lnTo>
                    <a:pt x="1485" y="119"/>
                  </a:lnTo>
                  <a:close/>
                  <a:moveTo>
                    <a:pt x="0" y="565"/>
                  </a:moveTo>
                  <a:lnTo>
                    <a:pt x="1485" y="565"/>
                  </a:lnTo>
                  <a:lnTo>
                    <a:pt x="1485" y="119"/>
                  </a:lnTo>
                  <a:lnTo>
                    <a:pt x="1386" y="119"/>
                  </a:lnTo>
                  <a:lnTo>
                    <a:pt x="1386" y="0"/>
                  </a:lnTo>
                  <a:lnTo>
                    <a:pt x="0" y="0"/>
                  </a:lnTo>
                  <a:lnTo>
                    <a:pt x="0" y="5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4" name="Freeform 78"/>
            <p:cNvSpPr>
              <a:spLocks/>
            </p:cNvSpPr>
            <p:nvPr/>
          </p:nvSpPr>
          <p:spPr bwMode="auto">
            <a:xfrm>
              <a:off x="1764" y="2501"/>
              <a:ext cx="99" cy="119"/>
            </a:xfrm>
            <a:custGeom>
              <a:avLst/>
              <a:gdLst/>
              <a:ahLst/>
              <a:cxnLst>
                <a:cxn ang="0">
                  <a:pos x="99" y="119"/>
                </a:cxn>
                <a:cxn ang="0">
                  <a:pos x="0" y="0"/>
                </a:cxn>
                <a:cxn ang="0">
                  <a:pos x="0" y="119"/>
                </a:cxn>
                <a:cxn ang="0">
                  <a:pos x="99" y="119"/>
                </a:cxn>
              </a:cxnLst>
              <a:rect l="0" t="0" r="r" b="b"/>
              <a:pathLst>
                <a:path w="99" h="119">
                  <a:moveTo>
                    <a:pt x="99" y="119"/>
                  </a:moveTo>
                  <a:lnTo>
                    <a:pt x="0" y="0"/>
                  </a:lnTo>
                  <a:lnTo>
                    <a:pt x="0" y="119"/>
                  </a:lnTo>
                  <a:lnTo>
                    <a:pt x="99" y="119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5" name="Freeform 79"/>
            <p:cNvSpPr>
              <a:spLocks/>
            </p:cNvSpPr>
            <p:nvPr/>
          </p:nvSpPr>
          <p:spPr bwMode="auto">
            <a:xfrm>
              <a:off x="378" y="2501"/>
              <a:ext cx="1485" cy="565"/>
            </a:xfrm>
            <a:custGeom>
              <a:avLst/>
              <a:gdLst/>
              <a:ahLst/>
              <a:cxnLst>
                <a:cxn ang="0">
                  <a:pos x="0" y="565"/>
                </a:cxn>
                <a:cxn ang="0">
                  <a:pos x="1485" y="565"/>
                </a:cxn>
                <a:cxn ang="0">
                  <a:pos x="1485" y="119"/>
                </a:cxn>
                <a:cxn ang="0">
                  <a:pos x="1386" y="119"/>
                </a:cxn>
                <a:cxn ang="0">
                  <a:pos x="1386" y="0"/>
                </a:cxn>
                <a:cxn ang="0">
                  <a:pos x="0" y="0"/>
                </a:cxn>
                <a:cxn ang="0">
                  <a:pos x="0" y="565"/>
                </a:cxn>
              </a:cxnLst>
              <a:rect l="0" t="0" r="r" b="b"/>
              <a:pathLst>
                <a:path w="1485" h="565">
                  <a:moveTo>
                    <a:pt x="0" y="565"/>
                  </a:moveTo>
                  <a:lnTo>
                    <a:pt x="1485" y="565"/>
                  </a:lnTo>
                  <a:lnTo>
                    <a:pt x="1485" y="119"/>
                  </a:lnTo>
                  <a:lnTo>
                    <a:pt x="1386" y="119"/>
                  </a:lnTo>
                  <a:lnTo>
                    <a:pt x="1386" y="0"/>
                  </a:lnTo>
                  <a:lnTo>
                    <a:pt x="0" y="0"/>
                  </a:lnTo>
                  <a:lnTo>
                    <a:pt x="0" y="565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424" y="2543"/>
              <a:ext cx="66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424" y="2700"/>
              <a:ext cx="73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BuildPart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1075" y="2700"/>
              <a:ext cx="223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424" y="2857"/>
              <a:ext cx="124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по необходимости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20" name="Freeform 84"/>
            <p:cNvSpPr>
              <a:spLocks noEditPoints="1"/>
            </p:cNvSpPr>
            <p:nvPr/>
          </p:nvSpPr>
          <p:spPr bwMode="auto">
            <a:xfrm>
              <a:off x="1153" y="2091"/>
              <a:ext cx="8" cy="41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794"/>
                </a:cxn>
                <a:cxn ang="0">
                  <a:pos x="8" y="802"/>
                </a:cxn>
                <a:cxn ang="0">
                  <a:pos x="0" y="794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</a:cxnLst>
              <a:rect l="0" t="0" r="r" b="b"/>
              <a:pathLst>
                <a:path w="16" h="802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3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3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3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3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794"/>
                  </a:lnTo>
                  <a:cubicBezTo>
                    <a:pt x="16" y="798"/>
                    <a:pt x="12" y="802"/>
                    <a:pt x="8" y="802"/>
                  </a:cubicBezTo>
                  <a:cubicBezTo>
                    <a:pt x="3" y="802"/>
                    <a:pt x="0" y="798"/>
                    <a:pt x="0" y="794"/>
                  </a:cubicBezTo>
                  <a:lnTo>
                    <a:pt x="0" y="776"/>
                  </a:lnTo>
                  <a:cubicBezTo>
                    <a:pt x="0" y="771"/>
                    <a:pt x="3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</a:path>
              </a:pathLst>
            </a:custGeom>
            <a:solidFill>
              <a:schemeClr val="tx1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0885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Стратегия – паттерн поведения объектов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42886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035384"/>
            <a:ext cx="78422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Определяет семейство алгоритмов, инкапсулирует </a:t>
            </a:r>
            <a:endParaRPr lang="ru-RU" sz="2200" dirty="0" smtClean="0"/>
          </a:p>
          <a:p>
            <a:r>
              <a:rPr lang="ru-RU" sz="2200" smtClean="0"/>
              <a:t>каждый их них и делает их взаимозаменяемыми</a:t>
            </a:r>
            <a:r>
              <a:rPr lang="ru-RU" sz="2200" dirty="0" smtClean="0"/>
              <a:t>.</a:t>
            </a:r>
          </a:p>
          <a:p>
            <a:r>
              <a:rPr lang="ru-RU" sz="2200" smtClean="0"/>
              <a:t>Стратегия позволяет изменять алгоритмы независимо</a:t>
            </a:r>
            <a:endParaRPr lang="ru-RU" sz="2200" dirty="0" smtClean="0"/>
          </a:p>
          <a:p>
            <a:r>
              <a:rPr lang="ru-RU" sz="2200" smtClean="0"/>
              <a:t>от клиентов, которые ими пользуются</a:t>
            </a:r>
            <a:r>
              <a:rPr lang="ru-RU" sz="22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Strategy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753285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215" y="5357826"/>
            <a:ext cx="2646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/>
              <a:t>Policy (</a:t>
            </a:r>
            <a:r>
              <a:rPr lang="ru-RU" sz="2200" dirty="0" smtClean="0"/>
              <a:t>политика)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Strategy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365" name="Group 5"/>
          <p:cNvGrpSpPr>
            <a:grpSpLocks noChangeAspect="1"/>
          </p:cNvGrpSpPr>
          <p:nvPr/>
        </p:nvGrpSpPr>
        <p:grpSpPr bwMode="auto">
          <a:xfrm>
            <a:off x="258763" y="1414463"/>
            <a:ext cx="8591550" cy="3932238"/>
            <a:chOff x="163" y="891"/>
            <a:chExt cx="5412" cy="2477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163" y="1491"/>
              <a:ext cx="1070" cy="2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163" y="1491"/>
              <a:ext cx="1070" cy="238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63" y="1254"/>
              <a:ext cx="1070" cy="2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63" y="1254"/>
              <a:ext cx="1070" cy="237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63" y="945"/>
              <a:ext cx="1070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63" y="945"/>
              <a:ext cx="1070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319" y="954"/>
              <a:ext cx="877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2301" y="1472"/>
              <a:ext cx="1872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2301" y="1472"/>
              <a:ext cx="1872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2313" y="1476"/>
              <a:ext cx="25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2440" y="1476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Algorithm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3558" y="1476"/>
              <a:ext cx="382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2301" y="891"/>
              <a:ext cx="1872" cy="5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2301" y="891"/>
              <a:ext cx="1872" cy="581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2553" y="897"/>
              <a:ext cx="148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2681" y="1180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IStrategy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3905" y="3039"/>
              <a:ext cx="1670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3905" y="3039"/>
              <a:ext cx="1670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3925" y="3043"/>
              <a:ext cx="25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4053" y="3043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Algorithm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5170" y="3043"/>
              <a:ext cx="382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3905" y="2802"/>
              <a:ext cx="1670" cy="2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3905" y="2802"/>
              <a:ext cx="1670" cy="237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3905" y="2493"/>
              <a:ext cx="1670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3905" y="2493"/>
              <a:ext cx="1670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4180" y="2507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StrategyA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92" name="Freeform 32"/>
            <p:cNvSpPr>
              <a:spLocks noEditPoints="1"/>
            </p:cNvSpPr>
            <p:nvPr/>
          </p:nvSpPr>
          <p:spPr bwMode="auto">
            <a:xfrm>
              <a:off x="3230" y="1943"/>
              <a:ext cx="1516" cy="55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76" y="316"/>
                </a:cxn>
                <a:cxn ang="0">
                  <a:pos x="316" y="316"/>
                </a:cxn>
                <a:cxn ang="0">
                  <a:pos x="324" y="324"/>
                </a:cxn>
                <a:cxn ang="0">
                  <a:pos x="316" y="332"/>
                </a:cxn>
                <a:cxn ang="0">
                  <a:pos x="76" y="332"/>
                </a:cxn>
                <a:cxn ang="0">
                  <a:pos x="68" y="324"/>
                </a:cxn>
                <a:cxn ang="0">
                  <a:pos x="76" y="316"/>
                </a:cxn>
                <a:cxn ang="0">
                  <a:pos x="460" y="316"/>
                </a:cxn>
                <a:cxn ang="0">
                  <a:pos x="700" y="316"/>
                </a:cxn>
                <a:cxn ang="0">
                  <a:pos x="708" y="324"/>
                </a:cxn>
                <a:cxn ang="0">
                  <a:pos x="700" y="332"/>
                </a:cxn>
                <a:cxn ang="0">
                  <a:pos x="460" y="332"/>
                </a:cxn>
                <a:cxn ang="0">
                  <a:pos x="452" y="324"/>
                </a:cxn>
                <a:cxn ang="0">
                  <a:pos x="460" y="316"/>
                </a:cxn>
                <a:cxn ang="0">
                  <a:pos x="844" y="316"/>
                </a:cxn>
                <a:cxn ang="0">
                  <a:pos x="1084" y="316"/>
                </a:cxn>
                <a:cxn ang="0">
                  <a:pos x="1092" y="324"/>
                </a:cxn>
                <a:cxn ang="0">
                  <a:pos x="1084" y="332"/>
                </a:cxn>
                <a:cxn ang="0">
                  <a:pos x="844" y="332"/>
                </a:cxn>
                <a:cxn ang="0">
                  <a:pos x="836" y="324"/>
                </a:cxn>
                <a:cxn ang="0">
                  <a:pos x="844" y="316"/>
                </a:cxn>
                <a:cxn ang="0">
                  <a:pos x="1228" y="316"/>
                </a:cxn>
                <a:cxn ang="0">
                  <a:pos x="1468" y="316"/>
                </a:cxn>
                <a:cxn ang="0">
                  <a:pos x="1476" y="324"/>
                </a:cxn>
                <a:cxn ang="0">
                  <a:pos x="1468" y="332"/>
                </a:cxn>
                <a:cxn ang="0">
                  <a:pos x="1228" y="332"/>
                </a:cxn>
                <a:cxn ang="0">
                  <a:pos x="1220" y="324"/>
                </a:cxn>
                <a:cxn ang="0">
                  <a:pos x="1228" y="316"/>
                </a:cxn>
                <a:cxn ang="0">
                  <a:pos x="1612" y="316"/>
                </a:cxn>
                <a:cxn ang="0">
                  <a:pos x="1708" y="316"/>
                </a:cxn>
                <a:cxn ang="0">
                  <a:pos x="1716" y="324"/>
                </a:cxn>
                <a:cxn ang="0">
                  <a:pos x="1716" y="467"/>
                </a:cxn>
                <a:cxn ang="0">
                  <a:pos x="1708" y="475"/>
                </a:cxn>
                <a:cxn ang="0">
                  <a:pos x="1700" y="467"/>
                </a:cxn>
                <a:cxn ang="0">
                  <a:pos x="1700" y="324"/>
                </a:cxn>
                <a:cxn ang="0">
                  <a:pos x="1708" y="332"/>
                </a:cxn>
                <a:cxn ang="0">
                  <a:pos x="1612" y="332"/>
                </a:cxn>
                <a:cxn ang="0">
                  <a:pos x="1604" y="324"/>
                </a:cxn>
                <a:cxn ang="0">
                  <a:pos x="1612" y="316"/>
                </a:cxn>
                <a:cxn ang="0">
                  <a:pos x="1716" y="611"/>
                </a:cxn>
                <a:cxn ang="0">
                  <a:pos x="1716" y="623"/>
                </a:cxn>
                <a:cxn ang="0">
                  <a:pos x="1708" y="631"/>
                </a:cxn>
                <a:cxn ang="0">
                  <a:pos x="1700" y="623"/>
                </a:cxn>
                <a:cxn ang="0">
                  <a:pos x="1700" y="611"/>
                </a:cxn>
                <a:cxn ang="0">
                  <a:pos x="1708" y="603"/>
                </a:cxn>
                <a:cxn ang="0">
                  <a:pos x="1716" y="611"/>
                </a:cxn>
              </a:cxnLst>
              <a:rect l="0" t="0" r="r" b="b"/>
              <a:pathLst>
                <a:path w="1716" h="631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76" y="316"/>
                  </a:moveTo>
                  <a:lnTo>
                    <a:pt x="316" y="316"/>
                  </a:lnTo>
                  <a:cubicBezTo>
                    <a:pt x="320" y="316"/>
                    <a:pt x="324" y="320"/>
                    <a:pt x="324" y="324"/>
                  </a:cubicBezTo>
                  <a:cubicBezTo>
                    <a:pt x="324" y="329"/>
                    <a:pt x="320" y="332"/>
                    <a:pt x="316" y="332"/>
                  </a:cubicBezTo>
                  <a:lnTo>
                    <a:pt x="76" y="332"/>
                  </a:lnTo>
                  <a:cubicBezTo>
                    <a:pt x="71" y="332"/>
                    <a:pt x="68" y="329"/>
                    <a:pt x="68" y="324"/>
                  </a:cubicBezTo>
                  <a:cubicBezTo>
                    <a:pt x="68" y="320"/>
                    <a:pt x="71" y="316"/>
                    <a:pt x="76" y="316"/>
                  </a:cubicBezTo>
                  <a:close/>
                  <a:moveTo>
                    <a:pt x="460" y="316"/>
                  </a:moveTo>
                  <a:lnTo>
                    <a:pt x="700" y="316"/>
                  </a:lnTo>
                  <a:cubicBezTo>
                    <a:pt x="704" y="316"/>
                    <a:pt x="708" y="320"/>
                    <a:pt x="708" y="324"/>
                  </a:cubicBezTo>
                  <a:cubicBezTo>
                    <a:pt x="708" y="329"/>
                    <a:pt x="704" y="332"/>
                    <a:pt x="700" y="332"/>
                  </a:cubicBezTo>
                  <a:lnTo>
                    <a:pt x="460" y="332"/>
                  </a:lnTo>
                  <a:cubicBezTo>
                    <a:pt x="455" y="332"/>
                    <a:pt x="452" y="329"/>
                    <a:pt x="452" y="324"/>
                  </a:cubicBezTo>
                  <a:cubicBezTo>
                    <a:pt x="452" y="320"/>
                    <a:pt x="455" y="316"/>
                    <a:pt x="460" y="316"/>
                  </a:cubicBezTo>
                  <a:close/>
                  <a:moveTo>
                    <a:pt x="844" y="316"/>
                  </a:moveTo>
                  <a:lnTo>
                    <a:pt x="1084" y="316"/>
                  </a:lnTo>
                  <a:cubicBezTo>
                    <a:pt x="1088" y="316"/>
                    <a:pt x="1092" y="320"/>
                    <a:pt x="1092" y="324"/>
                  </a:cubicBezTo>
                  <a:cubicBezTo>
                    <a:pt x="1092" y="329"/>
                    <a:pt x="1088" y="332"/>
                    <a:pt x="1084" y="332"/>
                  </a:cubicBezTo>
                  <a:lnTo>
                    <a:pt x="844" y="332"/>
                  </a:lnTo>
                  <a:cubicBezTo>
                    <a:pt x="839" y="332"/>
                    <a:pt x="836" y="329"/>
                    <a:pt x="836" y="324"/>
                  </a:cubicBezTo>
                  <a:cubicBezTo>
                    <a:pt x="836" y="320"/>
                    <a:pt x="839" y="316"/>
                    <a:pt x="844" y="316"/>
                  </a:cubicBezTo>
                  <a:close/>
                  <a:moveTo>
                    <a:pt x="1228" y="316"/>
                  </a:moveTo>
                  <a:lnTo>
                    <a:pt x="1468" y="316"/>
                  </a:lnTo>
                  <a:cubicBezTo>
                    <a:pt x="1472" y="316"/>
                    <a:pt x="1476" y="320"/>
                    <a:pt x="1476" y="324"/>
                  </a:cubicBezTo>
                  <a:cubicBezTo>
                    <a:pt x="1476" y="329"/>
                    <a:pt x="1472" y="332"/>
                    <a:pt x="1468" y="332"/>
                  </a:cubicBezTo>
                  <a:lnTo>
                    <a:pt x="1228" y="332"/>
                  </a:lnTo>
                  <a:cubicBezTo>
                    <a:pt x="1223" y="332"/>
                    <a:pt x="1220" y="329"/>
                    <a:pt x="1220" y="324"/>
                  </a:cubicBezTo>
                  <a:cubicBezTo>
                    <a:pt x="1220" y="320"/>
                    <a:pt x="1223" y="316"/>
                    <a:pt x="1228" y="316"/>
                  </a:cubicBezTo>
                  <a:close/>
                  <a:moveTo>
                    <a:pt x="1612" y="316"/>
                  </a:moveTo>
                  <a:lnTo>
                    <a:pt x="1708" y="316"/>
                  </a:lnTo>
                  <a:cubicBezTo>
                    <a:pt x="1713" y="316"/>
                    <a:pt x="1716" y="320"/>
                    <a:pt x="1716" y="324"/>
                  </a:cubicBezTo>
                  <a:lnTo>
                    <a:pt x="1716" y="467"/>
                  </a:lnTo>
                  <a:cubicBezTo>
                    <a:pt x="1716" y="472"/>
                    <a:pt x="1713" y="475"/>
                    <a:pt x="1708" y="475"/>
                  </a:cubicBezTo>
                  <a:cubicBezTo>
                    <a:pt x="1704" y="475"/>
                    <a:pt x="1700" y="472"/>
                    <a:pt x="1700" y="467"/>
                  </a:cubicBezTo>
                  <a:lnTo>
                    <a:pt x="1700" y="324"/>
                  </a:lnTo>
                  <a:lnTo>
                    <a:pt x="1708" y="332"/>
                  </a:lnTo>
                  <a:lnTo>
                    <a:pt x="1612" y="332"/>
                  </a:lnTo>
                  <a:cubicBezTo>
                    <a:pt x="1607" y="332"/>
                    <a:pt x="1604" y="329"/>
                    <a:pt x="1604" y="324"/>
                  </a:cubicBezTo>
                  <a:cubicBezTo>
                    <a:pt x="1604" y="320"/>
                    <a:pt x="1607" y="316"/>
                    <a:pt x="1612" y="316"/>
                  </a:cubicBezTo>
                  <a:close/>
                  <a:moveTo>
                    <a:pt x="1716" y="611"/>
                  </a:moveTo>
                  <a:lnTo>
                    <a:pt x="1716" y="623"/>
                  </a:lnTo>
                  <a:cubicBezTo>
                    <a:pt x="1716" y="627"/>
                    <a:pt x="1713" y="631"/>
                    <a:pt x="1708" y="631"/>
                  </a:cubicBezTo>
                  <a:cubicBezTo>
                    <a:pt x="1704" y="631"/>
                    <a:pt x="1700" y="627"/>
                    <a:pt x="1700" y="623"/>
                  </a:cubicBezTo>
                  <a:lnTo>
                    <a:pt x="1700" y="611"/>
                  </a:lnTo>
                  <a:cubicBezTo>
                    <a:pt x="1700" y="607"/>
                    <a:pt x="1704" y="603"/>
                    <a:pt x="1708" y="603"/>
                  </a:cubicBezTo>
                  <a:cubicBezTo>
                    <a:pt x="1713" y="603"/>
                    <a:pt x="1716" y="607"/>
                    <a:pt x="1716" y="611"/>
                  </a:cubicBezTo>
                  <a:close/>
                </a:path>
              </a:pathLst>
            </a:custGeom>
            <a:solidFill>
              <a:schemeClr val="tx1"/>
            </a:solidFill>
            <a:ln w="14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3" name="Freeform 33"/>
            <p:cNvSpPr>
              <a:spLocks/>
            </p:cNvSpPr>
            <p:nvPr/>
          </p:nvSpPr>
          <p:spPr bwMode="auto">
            <a:xfrm>
              <a:off x="3131" y="1781"/>
              <a:ext cx="212" cy="169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212" y="169"/>
                </a:cxn>
                <a:cxn ang="0">
                  <a:pos x="106" y="0"/>
                </a:cxn>
                <a:cxn ang="0">
                  <a:pos x="0" y="169"/>
                </a:cxn>
              </a:cxnLst>
              <a:rect l="0" t="0" r="r" b="b"/>
              <a:pathLst>
                <a:path w="212" h="169">
                  <a:moveTo>
                    <a:pt x="0" y="169"/>
                  </a:moveTo>
                  <a:lnTo>
                    <a:pt x="212" y="169"/>
                  </a:lnTo>
                  <a:lnTo>
                    <a:pt x="106" y="0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4" name="Freeform 34"/>
            <p:cNvSpPr>
              <a:spLocks/>
            </p:cNvSpPr>
            <p:nvPr/>
          </p:nvSpPr>
          <p:spPr bwMode="auto">
            <a:xfrm>
              <a:off x="3131" y="1781"/>
              <a:ext cx="212" cy="169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212" y="169"/>
                </a:cxn>
                <a:cxn ang="0">
                  <a:pos x="106" y="0"/>
                </a:cxn>
                <a:cxn ang="0">
                  <a:pos x="0" y="169"/>
                </a:cxn>
              </a:cxnLst>
              <a:rect l="0" t="0" r="r" b="b"/>
              <a:pathLst>
                <a:path w="212" h="169">
                  <a:moveTo>
                    <a:pt x="0" y="169"/>
                  </a:moveTo>
                  <a:lnTo>
                    <a:pt x="212" y="169"/>
                  </a:lnTo>
                  <a:lnTo>
                    <a:pt x="106" y="0"/>
                  </a:lnTo>
                  <a:lnTo>
                    <a:pt x="0" y="169"/>
                  </a:lnTo>
                  <a:close/>
                </a:path>
              </a:pathLst>
            </a:cu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1233" y="1336"/>
              <a:ext cx="106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0" y="1"/>
                </a:cxn>
                <a:cxn ang="0">
                  <a:pos x="200" y="0"/>
                </a:cxn>
                <a:cxn ang="0">
                  <a:pos x="1068" y="0"/>
                </a:cxn>
              </a:cxnLst>
              <a:rect l="0" t="0" r="r" b="b"/>
              <a:pathLst>
                <a:path w="1068" h="1">
                  <a:moveTo>
                    <a:pt x="0" y="1"/>
                  </a:moveTo>
                  <a:lnTo>
                    <a:pt x="200" y="1"/>
                  </a:lnTo>
                  <a:lnTo>
                    <a:pt x="200" y="0"/>
                  </a:lnTo>
                  <a:lnTo>
                    <a:pt x="1068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auto">
            <a:xfrm>
              <a:off x="1233" y="1273"/>
              <a:ext cx="212" cy="127"/>
            </a:xfrm>
            <a:custGeom>
              <a:avLst/>
              <a:gdLst/>
              <a:ahLst/>
              <a:cxnLst>
                <a:cxn ang="0">
                  <a:pos x="106" y="127"/>
                </a:cxn>
                <a:cxn ang="0">
                  <a:pos x="0" y="64"/>
                </a:cxn>
                <a:cxn ang="0">
                  <a:pos x="106" y="0"/>
                </a:cxn>
                <a:cxn ang="0">
                  <a:pos x="212" y="64"/>
                </a:cxn>
                <a:cxn ang="0">
                  <a:pos x="106" y="127"/>
                </a:cxn>
              </a:cxnLst>
              <a:rect l="0" t="0" r="r" b="b"/>
              <a:pathLst>
                <a:path w="212" h="127">
                  <a:moveTo>
                    <a:pt x="106" y="127"/>
                  </a:moveTo>
                  <a:lnTo>
                    <a:pt x="0" y="64"/>
                  </a:lnTo>
                  <a:lnTo>
                    <a:pt x="106" y="0"/>
                  </a:lnTo>
                  <a:lnTo>
                    <a:pt x="212" y="64"/>
                  </a:lnTo>
                  <a:lnTo>
                    <a:pt x="106" y="1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1233" y="1273"/>
              <a:ext cx="212" cy="127"/>
            </a:xfrm>
            <a:custGeom>
              <a:avLst/>
              <a:gdLst/>
              <a:ahLst/>
              <a:cxnLst>
                <a:cxn ang="0">
                  <a:pos x="106" y="127"/>
                </a:cxn>
                <a:cxn ang="0">
                  <a:pos x="0" y="64"/>
                </a:cxn>
                <a:cxn ang="0">
                  <a:pos x="106" y="0"/>
                </a:cxn>
                <a:cxn ang="0">
                  <a:pos x="212" y="64"/>
                </a:cxn>
                <a:cxn ang="0">
                  <a:pos x="106" y="127"/>
                </a:cxn>
              </a:cxnLst>
              <a:rect l="0" t="0" r="r" b="b"/>
              <a:pathLst>
                <a:path w="212" h="127">
                  <a:moveTo>
                    <a:pt x="106" y="127"/>
                  </a:moveTo>
                  <a:lnTo>
                    <a:pt x="0" y="64"/>
                  </a:lnTo>
                  <a:lnTo>
                    <a:pt x="106" y="0"/>
                  </a:lnTo>
                  <a:lnTo>
                    <a:pt x="212" y="64"/>
                  </a:lnTo>
                  <a:lnTo>
                    <a:pt x="106" y="127"/>
                  </a:lnTo>
                  <a:close/>
                </a:path>
              </a:pathLst>
            </a:cu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900" y="3039"/>
              <a:ext cx="1668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900" y="3039"/>
              <a:ext cx="1668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913" y="3043"/>
              <a:ext cx="25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1040" y="3043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Algorithm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2157" y="3043"/>
              <a:ext cx="382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900" y="2802"/>
              <a:ext cx="1668" cy="2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900" y="2802"/>
              <a:ext cx="1668" cy="237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900" y="2493"/>
              <a:ext cx="1668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900" y="2493"/>
              <a:ext cx="1668" cy="309"/>
            </a:xfrm>
            <a:prstGeom prst="rect">
              <a:avLst/>
            </a:prstGeom>
            <a:noFill/>
            <a:ln w="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1167" y="2507"/>
              <a:ext cx="124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StrategyB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08" name="Freeform 48"/>
            <p:cNvSpPr>
              <a:spLocks noEditPoints="1"/>
            </p:cNvSpPr>
            <p:nvPr/>
          </p:nvSpPr>
          <p:spPr bwMode="auto">
            <a:xfrm>
              <a:off x="1727" y="2218"/>
              <a:ext cx="1511" cy="282"/>
            </a:xfrm>
            <a:custGeom>
              <a:avLst/>
              <a:gdLst/>
              <a:ahLst/>
              <a:cxnLst>
                <a:cxn ang="0">
                  <a:pos x="0" y="311"/>
                </a:cxn>
                <a:cxn ang="0">
                  <a:pos x="0" y="71"/>
                </a:cxn>
                <a:cxn ang="0">
                  <a:pos x="8" y="63"/>
                </a:cxn>
                <a:cxn ang="0">
                  <a:pos x="16" y="71"/>
                </a:cxn>
                <a:cxn ang="0">
                  <a:pos x="16" y="311"/>
                </a:cxn>
                <a:cxn ang="0">
                  <a:pos x="8" y="319"/>
                </a:cxn>
                <a:cxn ang="0">
                  <a:pos x="0" y="311"/>
                </a:cxn>
                <a:cxn ang="0">
                  <a:pos x="90" y="0"/>
                </a:cxn>
                <a:cxn ang="0">
                  <a:pos x="330" y="0"/>
                </a:cxn>
                <a:cxn ang="0">
                  <a:pos x="338" y="8"/>
                </a:cxn>
                <a:cxn ang="0">
                  <a:pos x="330" y="16"/>
                </a:cxn>
                <a:cxn ang="0">
                  <a:pos x="90" y="16"/>
                </a:cxn>
                <a:cxn ang="0">
                  <a:pos x="82" y="8"/>
                </a:cxn>
                <a:cxn ang="0">
                  <a:pos x="90" y="0"/>
                </a:cxn>
                <a:cxn ang="0">
                  <a:pos x="474" y="0"/>
                </a:cxn>
                <a:cxn ang="0">
                  <a:pos x="714" y="0"/>
                </a:cxn>
                <a:cxn ang="0">
                  <a:pos x="722" y="8"/>
                </a:cxn>
                <a:cxn ang="0">
                  <a:pos x="714" y="16"/>
                </a:cxn>
                <a:cxn ang="0">
                  <a:pos x="474" y="16"/>
                </a:cxn>
                <a:cxn ang="0">
                  <a:pos x="466" y="8"/>
                </a:cxn>
                <a:cxn ang="0">
                  <a:pos x="474" y="0"/>
                </a:cxn>
                <a:cxn ang="0">
                  <a:pos x="858" y="0"/>
                </a:cxn>
                <a:cxn ang="0">
                  <a:pos x="1098" y="0"/>
                </a:cxn>
                <a:cxn ang="0">
                  <a:pos x="1106" y="8"/>
                </a:cxn>
                <a:cxn ang="0">
                  <a:pos x="1098" y="16"/>
                </a:cxn>
                <a:cxn ang="0">
                  <a:pos x="858" y="16"/>
                </a:cxn>
                <a:cxn ang="0">
                  <a:pos x="850" y="8"/>
                </a:cxn>
                <a:cxn ang="0">
                  <a:pos x="858" y="0"/>
                </a:cxn>
                <a:cxn ang="0">
                  <a:pos x="1242" y="0"/>
                </a:cxn>
                <a:cxn ang="0">
                  <a:pos x="1482" y="0"/>
                </a:cxn>
                <a:cxn ang="0">
                  <a:pos x="1490" y="8"/>
                </a:cxn>
                <a:cxn ang="0">
                  <a:pos x="1482" y="16"/>
                </a:cxn>
                <a:cxn ang="0">
                  <a:pos x="1242" y="16"/>
                </a:cxn>
                <a:cxn ang="0">
                  <a:pos x="1234" y="8"/>
                </a:cxn>
                <a:cxn ang="0">
                  <a:pos x="1242" y="0"/>
                </a:cxn>
                <a:cxn ang="0">
                  <a:pos x="1626" y="0"/>
                </a:cxn>
                <a:cxn ang="0">
                  <a:pos x="1702" y="0"/>
                </a:cxn>
                <a:cxn ang="0">
                  <a:pos x="1710" y="8"/>
                </a:cxn>
                <a:cxn ang="0">
                  <a:pos x="1702" y="16"/>
                </a:cxn>
                <a:cxn ang="0">
                  <a:pos x="1626" y="16"/>
                </a:cxn>
                <a:cxn ang="0">
                  <a:pos x="1618" y="8"/>
                </a:cxn>
                <a:cxn ang="0">
                  <a:pos x="1626" y="0"/>
                </a:cxn>
              </a:cxnLst>
              <a:rect l="0" t="0" r="r" b="b"/>
              <a:pathLst>
                <a:path w="1710" h="319">
                  <a:moveTo>
                    <a:pt x="0" y="311"/>
                  </a:moveTo>
                  <a:lnTo>
                    <a:pt x="0" y="71"/>
                  </a:lnTo>
                  <a:cubicBezTo>
                    <a:pt x="0" y="66"/>
                    <a:pt x="4" y="63"/>
                    <a:pt x="8" y="63"/>
                  </a:cubicBezTo>
                  <a:cubicBezTo>
                    <a:pt x="13" y="63"/>
                    <a:pt x="16" y="66"/>
                    <a:pt x="16" y="71"/>
                  </a:cubicBezTo>
                  <a:lnTo>
                    <a:pt x="16" y="311"/>
                  </a:lnTo>
                  <a:cubicBezTo>
                    <a:pt x="16" y="315"/>
                    <a:pt x="13" y="319"/>
                    <a:pt x="8" y="319"/>
                  </a:cubicBezTo>
                  <a:cubicBezTo>
                    <a:pt x="4" y="319"/>
                    <a:pt x="0" y="315"/>
                    <a:pt x="0" y="311"/>
                  </a:cubicBezTo>
                  <a:close/>
                  <a:moveTo>
                    <a:pt x="90" y="0"/>
                  </a:moveTo>
                  <a:lnTo>
                    <a:pt x="330" y="0"/>
                  </a:lnTo>
                  <a:cubicBezTo>
                    <a:pt x="334" y="0"/>
                    <a:pt x="338" y="4"/>
                    <a:pt x="338" y="8"/>
                  </a:cubicBezTo>
                  <a:cubicBezTo>
                    <a:pt x="338" y="13"/>
                    <a:pt x="334" y="16"/>
                    <a:pt x="330" y="16"/>
                  </a:cubicBezTo>
                  <a:lnTo>
                    <a:pt x="90" y="16"/>
                  </a:lnTo>
                  <a:cubicBezTo>
                    <a:pt x="85" y="16"/>
                    <a:pt x="82" y="13"/>
                    <a:pt x="82" y="8"/>
                  </a:cubicBezTo>
                  <a:cubicBezTo>
                    <a:pt x="82" y="4"/>
                    <a:pt x="85" y="0"/>
                    <a:pt x="90" y="0"/>
                  </a:cubicBezTo>
                  <a:close/>
                  <a:moveTo>
                    <a:pt x="474" y="0"/>
                  </a:moveTo>
                  <a:lnTo>
                    <a:pt x="714" y="0"/>
                  </a:lnTo>
                  <a:cubicBezTo>
                    <a:pt x="718" y="0"/>
                    <a:pt x="722" y="4"/>
                    <a:pt x="722" y="8"/>
                  </a:cubicBezTo>
                  <a:cubicBezTo>
                    <a:pt x="722" y="13"/>
                    <a:pt x="718" y="16"/>
                    <a:pt x="714" y="16"/>
                  </a:cubicBezTo>
                  <a:lnTo>
                    <a:pt x="474" y="16"/>
                  </a:lnTo>
                  <a:cubicBezTo>
                    <a:pt x="469" y="16"/>
                    <a:pt x="466" y="13"/>
                    <a:pt x="466" y="8"/>
                  </a:cubicBezTo>
                  <a:cubicBezTo>
                    <a:pt x="466" y="4"/>
                    <a:pt x="469" y="0"/>
                    <a:pt x="474" y="0"/>
                  </a:cubicBezTo>
                  <a:close/>
                  <a:moveTo>
                    <a:pt x="858" y="0"/>
                  </a:moveTo>
                  <a:lnTo>
                    <a:pt x="1098" y="0"/>
                  </a:lnTo>
                  <a:cubicBezTo>
                    <a:pt x="1102" y="0"/>
                    <a:pt x="1106" y="4"/>
                    <a:pt x="1106" y="8"/>
                  </a:cubicBezTo>
                  <a:cubicBezTo>
                    <a:pt x="1106" y="13"/>
                    <a:pt x="1102" y="16"/>
                    <a:pt x="1098" y="16"/>
                  </a:cubicBezTo>
                  <a:lnTo>
                    <a:pt x="858" y="16"/>
                  </a:lnTo>
                  <a:cubicBezTo>
                    <a:pt x="853" y="16"/>
                    <a:pt x="850" y="13"/>
                    <a:pt x="850" y="8"/>
                  </a:cubicBezTo>
                  <a:cubicBezTo>
                    <a:pt x="850" y="4"/>
                    <a:pt x="853" y="0"/>
                    <a:pt x="858" y="0"/>
                  </a:cubicBezTo>
                  <a:close/>
                  <a:moveTo>
                    <a:pt x="1242" y="0"/>
                  </a:moveTo>
                  <a:lnTo>
                    <a:pt x="1482" y="0"/>
                  </a:lnTo>
                  <a:cubicBezTo>
                    <a:pt x="1486" y="0"/>
                    <a:pt x="1490" y="4"/>
                    <a:pt x="1490" y="8"/>
                  </a:cubicBezTo>
                  <a:cubicBezTo>
                    <a:pt x="1490" y="13"/>
                    <a:pt x="1486" y="16"/>
                    <a:pt x="1482" y="16"/>
                  </a:cubicBezTo>
                  <a:lnTo>
                    <a:pt x="1242" y="16"/>
                  </a:lnTo>
                  <a:cubicBezTo>
                    <a:pt x="1237" y="16"/>
                    <a:pt x="1234" y="13"/>
                    <a:pt x="1234" y="8"/>
                  </a:cubicBezTo>
                  <a:cubicBezTo>
                    <a:pt x="1234" y="4"/>
                    <a:pt x="1237" y="0"/>
                    <a:pt x="1242" y="0"/>
                  </a:cubicBezTo>
                  <a:close/>
                  <a:moveTo>
                    <a:pt x="1626" y="0"/>
                  </a:moveTo>
                  <a:lnTo>
                    <a:pt x="1702" y="0"/>
                  </a:lnTo>
                  <a:cubicBezTo>
                    <a:pt x="1707" y="0"/>
                    <a:pt x="1710" y="4"/>
                    <a:pt x="1710" y="8"/>
                  </a:cubicBezTo>
                  <a:cubicBezTo>
                    <a:pt x="1710" y="13"/>
                    <a:pt x="1707" y="16"/>
                    <a:pt x="1702" y="16"/>
                  </a:cubicBezTo>
                  <a:lnTo>
                    <a:pt x="1626" y="16"/>
                  </a:lnTo>
                  <a:cubicBezTo>
                    <a:pt x="1621" y="16"/>
                    <a:pt x="1618" y="13"/>
                    <a:pt x="1618" y="8"/>
                  </a:cubicBezTo>
                  <a:cubicBezTo>
                    <a:pt x="1618" y="4"/>
                    <a:pt x="1621" y="0"/>
                    <a:pt x="1626" y="0"/>
                  </a:cubicBezTo>
                  <a:close/>
                </a:path>
              </a:pathLst>
            </a:custGeom>
            <a:solidFill>
              <a:schemeClr val="tx1"/>
            </a:solidFill>
            <a:ln w="14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143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Состояние – паттерн поведения объектов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42886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035384"/>
            <a:ext cx="82044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Позволяет объекту варьировать свое поведение в </a:t>
            </a:r>
            <a:endParaRPr lang="ru-RU" sz="2200" dirty="0" smtClean="0"/>
          </a:p>
          <a:p>
            <a:r>
              <a:rPr lang="ru-RU" sz="2200" smtClean="0"/>
              <a:t>зависимости от внутреннего состояния. Извне создается</a:t>
            </a:r>
            <a:endParaRPr lang="ru-RU" sz="2200" dirty="0" smtClean="0"/>
          </a:p>
          <a:p>
            <a:r>
              <a:rPr lang="ru-RU" sz="2200" smtClean="0"/>
              <a:t>впечатление, что изменился класс объекта. </a:t>
            </a:r>
            <a:endParaRPr lang="ru-RU" sz="2200" dirty="0" smtClean="0"/>
          </a:p>
          <a:p>
            <a:endParaRPr lang="ru-RU" sz="2200" dirty="0" smtClean="0"/>
          </a:p>
          <a:p>
            <a:r>
              <a:rPr lang="ru-RU" sz="2400" smtClean="0"/>
              <a:t>При помощи шаблона Состояние можно </a:t>
            </a:r>
            <a:endParaRPr lang="ru-RU" sz="2400" dirty="0" smtClean="0"/>
          </a:p>
          <a:p>
            <a:r>
              <a:rPr lang="ru-RU" sz="2400" smtClean="0"/>
              <a:t>эффективно реализовать такую абстракцию как </a:t>
            </a:r>
            <a:endParaRPr lang="ru-RU" sz="2400" dirty="0" smtClean="0"/>
          </a:p>
          <a:p>
            <a:r>
              <a:rPr lang="ru-RU" sz="2400" i="1" smtClean="0"/>
              <a:t>конечный автомат</a:t>
            </a:r>
            <a:r>
              <a:rPr lang="ru-RU" sz="2400" i="1" dirty="0" smtClean="0"/>
              <a:t>.</a:t>
            </a:r>
            <a:endParaRPr lang="ru-RU" sz="2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-357222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State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2"/>
          <p:cNvSpPr txBox="1">
            <a:spLocks/>
          </p:cNvSpPr>
          <p:nvPr/>
        </p:nvSpPr>
        <p:spPr>
          <a:xfrm>
            <a:off x="-357222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State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389" name="Group 5"/>
          <p:cNvGrpSpPr>
            <a:grpSpLocks noChangeAspect="1"/>
          </p:cNvGrpSpPr>
          <p:nvPr/>
        </p:nvGrpSpPr>
        <p:grpSpPr bwMode="auto">
          <a:xfrm>
            <a:off x="247651" y="1684337"/>
            <a:ext cx="8715375" cy="3521075"/>
            <a:chOff x="156" y="1061"/>
            <a:chExt cx="5490" cy="2218"/>
          </a:xfrm>
        </p:grpSpPr>
        <p:sp>
          <p:nvSpPr>
            <p:cNvPr id="16453" name="Freeform 69"/>
            <p:cNvSpPr>
              <a:spLocks noEditPoints="1"/>
            </p:cNvSpPr>
            <p:nvPr/>
          </p:nvSpPr>
          <p:spPr bwMode="auto">
            <a:xfrm>
              <a:off x="1111" y="1857"/>
              <a:ext cx="29" cy="39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512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3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3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3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3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</a:path>
              </a:pathLst>
            </a:custGeom>
            <a:ln w="9525"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340" y="1599"/>
              <a:ext cx="176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340" y="1599"/>
              <a:ext cx="176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55" y="1608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465" y="1608"/>
              <a:ext cx="85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Request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209" y="1608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340" y="1330"/>
              <a:ext cx="176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340" y="1330"/>
              <a:ext cx="176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55" y="1337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465" y="1337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1112" y="1337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1319" y="1337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340" y="1061"/>
              <a:ext cx="176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340" y="1061"/>
              <a:ext cx="176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843" y="1067"/>
              <a:ext cx="85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2873" y="1599"/>
              <a:ext cx="2086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2873" y="1599"/>
              <a:ext cx="2086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2894" y="1608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2992" y="1608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Handle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3639" y="1608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2873" y="1330"/>
              <a:ext cx="2086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2873" y="1330"/>
              <a:ext cx="2086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2894" y="1337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2992" y="1337"/>
              <a:ext cx="9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3858" y="1337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4066" y="1337"/>
              <a:ext cx="85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5" name="Rectangle 31"/>
            <p:cNvSpPr>
              <a:spLocks noChangeArrowheads="1"/>
            </p:cNvSpPr>
            <p:nvPr/>
          </p:nvSpPr>
          <p:spPr bwMode="auto">
            <a:xfrm>
              <a:off x="2873" y="1061"/>
              <a:ext cx="2086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16" name="Rectangle 32"/>
            <p:cNvSpPr>
              <a:spLocks noChangeArrowheads="1"/>
            </p:cNvSpPr>
            <p:nvPr/>
          </p:nvSpPr>
          <p:spPr bwMode="auto">
            <a:xfrm>
              <a:off x="2873" y="1061"/>
              <a:ext cx="2086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3590" y="1067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2186" y="2992"/>
              <a:ext cx="115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2186" y="2992"/>
              <a:ext cx="115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0" name="Rectangle 36"/>
            <p:cNvSpPr>
              <a:spLocks noChangeArrowheads="1"/>
            </p:cNvSpPr>
            <p:nvPr/>
          </p:nvSpPr>
          <p:spPr bwMode="auto">
            <a:xfrm>
              <a:off x="2198" y="2996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2308" y="2996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Handle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2955" y="2996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2186" y="2724"/>
              <a:ext cx="1154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2186" y="2724"/>
              <a:ext cx="1154" cy="268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2186" y="2455"/>
              <a:ext cx="115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2186" y="2455"/>
              <a:ext cx="115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7" name="Rectangle 43"/>
            <p:cNvSpPr>
              <a:spLocks noChangeArrowheads="1"/>
            </p:cNvSpPr>
            <p:nvPr/>
          </p:nvSpPr>
          <p:spPr bwMode="auto">
            <a:xfrm>
              <a:off x="2442" y="2468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8" name="Rectangle 44"/>
            <p:cNvSpPr>
              <a:spLocks noChangeArrowheads="1"/>
            </p:cNvSpPr>
            <p:nvPr/>
          </p:nvSpPr>
          <p:spPr bwMode="auto">
            <a:xfrm>
              <a:off x="4492" y="2992"/>
              <a:ext cx="115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29" name="Rectangle 45"/>
            <p:cNvSpPr>
              <a:spLocks noChangeArrowheads="1"/>
            </p:cNvSpPr>
            <p:nvPr/>
          </p:nvSpPr>
          <p:spPr bwMode="auto">
            <a:xfrm>
              <a:off x="4492" y="2992"/>
              <a:ext cx="115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0" name="Rectangle 46"/>
            <p:cNvSpPr>
              <a:spLocks noChangeArrowheads="1"/>
            </p:cNvSpPr>
            <p:nvPr/>
          </p:nvSpPr>
          <p:spPr bwMode="auto">
            <a:xfrm>
              <a:off x="4505" y="2996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1" name="Rectangle 47"/>
            <p:cNvSpPr>
              <a:spLocks noChangeArrowheads="1"/>
            </p:cNvSpPr>
            <p:nvPr/>
          </p:nvSpPr>
          <p:spPr bwMode="auto">
            <a:xfrm>
              <a:off x="4615" y="2996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Handle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2" name="Rectangle 48"/>
            <p:cNvSpPr>
              <a:spLocks noChangeArrowheads="1"/>
            </p:cNvSpPr>
            <p:nvPr/>
          </p:nvSpPr>
          <p:spPr bwMode="auto">
            <a:xfrm>
              <a:off x="5262" y="2996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3" name="Rectangle 49"/>
            <p:cNvSpPr>
              <a:spLocks noChangeArrowheads="1"/>
            </p:cNvSpPr>
            <p:nvPr/>
          </p:nvSpPr>
          <p:spPr bwMode="auto">
            <a:xfrm>
              <a:off x="4492" y="2724"/>
              <a:ext cx="1154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4" name="Rectangle 50"/>
            <p:cNvSpPr>
              <a:spLocks noChangeArrowheads="1"/>
            </p:cNvSpPr>
            <p:nvPr/>
          </p:nvSpPr>
          <p:spPr bwMode="auto">
            <a:xfrm>
              <a:off x="4492" y="2724"/>
              <a:ext cx="1154" cy="268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5" name="Rectangle 51"/>
            <p:cNvSpPr>
              <a:spLocks noChangeArrowheads="1"/>
            </p:cNvSpPr>
            <p:nvPr/>
          </p:nvSpPr>
          <p:spPr bwMode="auto">
            <a:xfrm>
              <a:off x="4492" y="2455"/>
              <a:ext cx="1154" cy="2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6" name="Rectangle 52"/>
            <p:cNvSpPr>
              <a:spLocks noChangeArrowheads="1"/>
            </p:cNvSpPr>
            <p:nvPr/>
          </p:nvSpPr>
          <p:spPr bwMode="auto">
            <a:xfrm>
              <a:off x="4492" y="2455"/>
              <a:ext cx="1154" cy="269"/>
            </a:xfrm>
            <a:prstGeom prst="rect">
              <a:avLst/>
            </a:pr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7" name="Rectangle 53"/>
            <p:cNvSpPr>
              <a:spLocks noChangeArrowheads="1"/>
            </p:cNvSpPr>
            <p:nvPr/>
          </p:nvSpPr>
          <p:spPr bwMode="auto">
            <a:xfrm>
              <a:off x="4750" y="2468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>
              <a:off x="2287" y="1465"/>
              <a:ext cx="586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39" name="Freeform 55"/>
            <p:cNvSpPr>
              <a:spLocks/>
            </p:cNvSpPr>
            <p:nvPr/>
          </p:nvSpPr>
          <p:spPr bwMode="auto">
            <a:xfrm>
              <a:off x="2104" y="1409"/>
              <a:ext cx="183" cy="111"/>
            </a:xfrm>
            <a:custGeom>
              <a:avLst/>
              <a:gdLst/>
              <a:ahLst/>
              <a:cxnLst>
                <a:cxn ang="0">
                  <a:pos x="91" y="111"/>
                </a:cxn>
                <a:cxn ang="0">
                  <a:pos x="0" y="56"/>
                </a:cxn>
                <a:cxn ang="0">
                  <a:pos x="91" y="0"/>
                </a:cxn>
                <a:cxn ang="0">
                  <a:pos x="183" y="56"/>
                </a:cxn>
                <a:cxn ang="0">
                  <a:pos x="91" y="111"/>
                </a:cxn>
              </a:cxnLst>
              <a:rect l="0" t="0" r="r" b="b"/>
              <a:pathLst>
                <a:path w="183" h="111">
                  <a:moveTo>
                    <a:pt x="91" y="111"/>
                  </a:moveTo>
                  <a:lnTo>
                    <a:pt x="0" y="56"/>
                  </a:lnTo>
                  <a:lnTo>
                    <a:pt x="91" y="0"/>
                  </a:lnTo>
                  <a:lnTo>
                    <a:pt x="183" y="56"/>
                  </a:lnTo>
                  <a:lnTo>
                    <a:pt x="91" y="1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0" name="Freeform 56"/>
            <p:cNvSpPr>
              <a:spLocks/>
            </p:cNvSpPr>
            <p:nvPr/>
          </p:nvSpPr>
          <p:spPr bwMode="auto">
            <a:xfrm>
              <a:off x="2104" y="1409"/>
              <a:ext cx="183" cy="111"/>
            </a:xfrm>
            <a:custGeom>
              <a:avLst/>
              <a:gdLst/>
              <a:ahLst/>
              <a:cxnLst>
                <a:cxn ang="0">
                  <a:pos x="91" y="111"/>
                </a:cxn>
                <a:cxn ang="0">
                  <a:pos x="0" y="56"/>
                </a:cxn>
                <a:cxn ang="0">
                  <a:pos x="91" y="0"/>
                </a:cxn>
                <a:cxn ang="0">
                  <a:pos x="183" y="56"/>
                </a:cxn>
                <a:cxn ang="0">
                  <a:pos x="91" y="111"/>
                </a:cxn>
              </a:cxnLst>
              <a:rect l="0" t="0" r="r" b="b"/>
              <a:pathLst>
                <a:path w="183" h="111">
                  <a:moveTo>
                    <a:pt x="91" y="111"/>
                  </a:moveTo>
                  <a:lnTo>
                    <a:pt x="0" y="56"/>
                  </a:lnTo>
                  <a:lnTo>
                    <a:pt x="91" y="0"/>
                  </a:lnTo>
                  <a:lnTo>
                    <a:pt x="183" y="56"/>
                  </a:lnTo>
                  <a:lnTo>
                    <a:pt x="91" y="111"/>
                  </a:lnTo>
                  <a:close/>
                </a:path>
              </a:pathLst>
            </a:cu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1" name="Freeform 57"/>
            <p:cNvSpPr>
              <a:spLocks/>
            </p:cNvSpPr>
            <p:nvPr/>
          </p:nvSpPr>
          <p:spPr bwMode="auto">
            <a:xfrm>
              <a:off x="3916" y="2015"/>
              <a:ext cx="1153" cy="4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1"/>
                </a:cxn>
                <a:cxn ang="0">
                  <a:pos x="1153" y="201"/>
                </a:cxn>
                <a:cxn ang="0">
                  <a:pos x="1153" y="440"/>
                </a:cxn>
              </a:cxnLst>
              <a:rect l="0" t="0" r="r" b="b"/>
              <a:pathLst>
                <a:path w="1153" h="440">
                  <a:moveTo>
                    <a:pt x="0" y="0"/>
                  </a:moveTo>
                  <a:lnTo>
                    <a:pt x="0" y="201"/>
                  </a:lnTo>
                  <a:lnTo>
                    <a:pt x="1153" y="201"/>
                  </a:lnTo>
                  <a:lnTo>
                    <a:pt x="1153" y="44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2" name="Freeform 58"/>
            <p:cNvSpPr>
              <a:spLocks/>
            </p:cNvSpPr>
            <p:nvPr/>
          </p:nvSpPr>
          <p:spPr bwMode="auto">
            <a:xfrm>
              <a:off x="3825" y="1868"/>
              <a:ext cx="183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183" y="147"/>
                </a:cxn>
                <a:cxn ang="0">
                  <a:pos x="91" y="0"/>
                </a:cxn>
                <a:cxn ang="0">
                  <a:pos x="0" y="147"/>
                </a:cxn>
              </a:cxnLst>
              <a:rect l="0" t="0" r="r" b="b"/>
              <a:pathLst>
                <a:path w="183" h="147">
                  <a:moveTo>
                    <a:pt x="0" y="147"/>
                  </a:moveTo>
                  <a:lnTo>
                    <a:pt x="183" y="147"/>
                  </a:lnTo>
                  <a:lnTo>
                    <a:pt x="91" y="0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3" name="Freeform 59"/>
            <p:cNvSpPr>
              <a:spLocks/>
            </p:cNvSpPr>
            <p:nvPr/>
          </p:nvSpPr>
          <p:spPr bwMode="auto">
            <a:xfrm>
              <a:off x="3825" y="1868"/>
              <a:ext cx="183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183" y="147"/>
                </a:cxn>
                <a:cxn ang="0">
                  <a:pos x="91" y="0"/>
                </a:cxn>
                <a:cxn ang="0">
                  <a:pos x="0" y="147"/>
                </a:cxn>
              </a:cxnLst>
              <a:rect l="0" t="0" r="r" b="b"/>
              <a:pathLst>
                <a:path w="183" h="147">
                  <a:moveTo>
                    <a:pt x="0" y="147"/>
                  </a:moveTo>
                  <a:lnTo>
                    <a:pt x="183" y="147"/>
                  </a:lnTo>
                  <a:lnTo>
                    <a:pt x="91" y="0"/>
                  </a:lnTo>
                  <a:lnTo>
                    <a:pt x="0" y="147"/>
                  </a:lnTo>
                  <a:close/>
                </a:path>
              </a:pathLst>
            </a:custGeom>
            <a:noFill/>
            <a:ln w="11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4" name="Freeform 60"/>
            <p:cNvSpPr>
              <a:spLocks/>
            </p:cNvSpPr>
            <p:nvPr/>
          </p:nvSpPr>
          <p:spPr bwMode="auto">
            <a:xfrm>
              <a:off x="2763" y="2216"/>
              <a:ext cx="1153" cy="239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0" y="0"/>
                </a:cxn>
                <a:cxn ang="0">
                  <a:pos x="1153" y="0"/>
                </a:cxn>
              </a:cxnLst>
              <a:rect l="0" t="0" r="r" b="b"/>
              <a:pathLst>
                <a:path w="1153" h="239">
                  <a:moveTo>
                    <a:pt x="0" y="239"/>
                  </a:moveTo>
                  <a:lnTo>
                    <a:pt x="0" y="0"/>
                  </a:lnTo>
                  <a:lnTo>
                    <a:pt x="1153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5" name="Freeform 61"/>
            <p:cNvSpPr>
              <a:spLocks noEditPoints="1"/>
            </p:cNvSpPr>
            <p:nvPr/>
          </p:nvSpPr>
          <p:spPr bwMode="auto">
            <a:xfrm>
              <a:off x="156" y="2216"/>
              <a:ext cx="1983" cy="603"/>
            </a:xfrm>
            <a:custGeom>
              <a:avLst/>
              <a:gdLst/>
              <a:ahLst/>
              <a:cxnLst>
                <a:cxn ang="0">
                  <a:pos x="1983" y="177"/>
                </a:cxn>
                <a:cxn ang="0">
                  <a:pos x="1837" y="0"/>
                </a:cxn>
                <a:cxn ang="0">
                  <a:pos x="1837" y="177"/>
                </a:cxn>
                <a:cxn ang="0">
                  <a:pos x="1983" y="177"/>
                </a:cxn>
                <a:cxn ang="0">
                  <a:pos x="0" y="603"/>
                </a:cxn>
                <a:cxn ang="0">
                  <a:pos x="1983" y="603"/>
                </a:cxn>
                <a:cxn ang="0">
                  <a:pos x="1983" y="177"/>
                </a:cxn>
                <a:cxn ang="0">
                  <a:pos x="1837" y="177"/>
                </a:cxn>
                <a:cxn ang="0">
                  <a:pos x="1837" y="0"/>
                </a:cxn>
                <a:cxn ang="0">
                  <a:pos x="0" y="0"/>
                </a:cxn>
                <a:cxn ang="0">
                  <a:pos x="0" y="603"/>
                </a:cxn>
              </a:cxnLst>
              <a:rect l="0" t="0" r="r" b="b"/>
              <a:pathLst>
                <a:path w="1983" h="603">
                  <a:moveTo>
                    <a:pt x="1983" y="177"/>
                  </a:moveTo>
                  <a:lnTo>
                    <a:pt x="1837" y="0"/>
                  </a:lnTo>
                  <a:lnTo>
                    <a:pt x="1837" y="177"/>
                  </a:lnTo>
                  <a:lnTo>
                    <a:pt x="1983" y="177"/>
                  </a:lnTo>
                  <a:close/>
                  <a:moveTo>
                    <a:pt x="0" y="603"/>
                  </a:moveTo>
                  <a:lnTo>
                    <a:pt x="1983" y="603"/>
                  </a:lnTo>
                  <a:lnTo>
                    <a:pt x="1983" y="177"/>
                  </a:lnTo>
                  <a:lnTo>
                    <a:pt x="1837" y="177"/>
                  </a:lnTo>
                  <a:lnTo>
                    <a:pt x="1837" y="0"/>
                  </a:lnTo>
                  <a:lnTo>
                    <a:pt x="0" y="0"/>
                  </a:lnTo>
                  <a:lnTo>
                    <a:pt x="0" y="6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6" name="Freeform 62"/>
            <p:cNvSpPr>
              <a:spLocks/>
            </p:cNvSpPr>
            <p:nvPr/>
          </p:nvSpPr>
          <p:spPr bwMode="auto">
            <a:xfrm>
              <a:off x="1993" y="2216"/>
              <a:ext cx="146" cy="177"/>
            </a:xfrm>
            <a:custGeom>
              <a:avLst/>
              <a:gdLst/>
              <a:ahLst/>
              <a:cxnLst>
                <a:cxn ang="0">
                  <a:pos x="146" y="177"/>
                </a:cxn>
                <a:cxn ang="0">
                  <a:pos x="0" y="0"/>
                </a:cxn>
                <a:cxn ang="0">
                  <a:pos x="0" y="177"/>
                </a:cxn>
                <a:cxn ang="0">
                  <a:pos x="146" y="177"/>
                </a:cxn>
              </a:cxnLst>
              <a:rect l="0" t="0" r="r" b="b"/>
              <a:pathLst>
                <a:path w="146" h="177">
                  <a:moveTo>
                    <a:pt x="146" y="177"/>
                  </a:moveTo>
                  <a:lnTo>
                    <a:pt x="0" y="0"/>
                  </a:lnTo>
                  <a:lnTo>
                    <a:pt x="0" y="177"/>
                  </a:lnTo>
                  <a:lnTo>
                    <a:pt x="146" y="177"/>
                  </a:lnTo>
                  <a:close/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7" name="Freeform 63"/>
            <p:cNvSpPr>
              <a:spLocks/>
            </p:cNvSpPr>
            <p:nvPr/>
          </p:nvSpPr>
          <p:spPr bwMode="auto">
            <a:xfrm>
              <a:off x="156" y="2216"/>
              <a:ext cx="1983" cy="603"/>
            </a:xfrm>
            <a:custGeom>
              <a:avLst/>
              <a:gdLst/>
              <a:ahLst/>
              <a:cxnLst>
                <a:cxn ang="0">
                  <a:pos x="0" y="603"/>
                </a:cxn>
                <a:cxn ang="0">
                  <a:pos x="1983" y="603"/>
                </a:cxn>
                <a:cxn ang="0">
                  <a:pos x="1983" y="177"/>
                </a:cxn>
                <a:cxn ang="0">
                  <a:pos x="1837" y="177"/>
                </a:cxn>
                <a:cxn ang="0">
                  <a:pos x="1837" y="0"/>
                </a:cxn>
                <a:cxn ang="0">
                  <a:pos x="0" y="0"/>
                </a:cxn>
                <a:cxn ang="0">
                  <a:pos x="0" y="603"/>
                </a:cxn>
              </a:cxnLst>
              <a:rect l="0" t="0" r="r" b="b"/>
              <a:pathLst>
                <a:path w="1983" h="603">
                  <a:moveTo>
                    <a:pt x="0" y="603"/>
                  </a:moveTo>
                  <a:lnTo>
                    <a:pt x="1983" y="603"/>
                  </a:lnTo>
                  <a:lnTo>
                    <a:pt x="1983" y="177"/>
                  </a:lnTo>
                  <a:lnTo>
                    <a:pt x="1837" y="177"/>
                  </a:lnTo>
                  <a:lnTo>
                    <a:pt x="1837" y="0"/>
                  </a:lnTo>
                  <a:lnTo>
                    <a:pt x="0" y="0"/>
                  </a:lnTo>
                  <a:lnTo>
                    <a:pt x="0" y="603"/>
                  </a:lnTo>
                  <a:close/>
                </a:path>
              </a:pathLst>
            </a:cu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48" name="Rectangle 64"/>
            <p:cNvSpPr>
              <a:spLocks noChangeArrowheads="1"/>
            </p:cNvSpPr>
            <p:nvPr/>
          </p:nvSpPr>
          <p:spPr bwMode="auto">
            <a:xfrm>
              <a:off x="220" y="2271"/>
              <a:ext cx="96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49" name="Rectangle 65"/>
            <p:cNvSpPr>
              <a:spLocks noChangeArrowheads="1"/>
            </p:cNvSpPr>
            <p:nvPr/>
          </p:nvSpPr>
          <p:spPr bwMode="auto">
            <a:xfrm>
              <a:off x="220" y="2504"/>
              <a:ext cx="64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50" name="Rectangle 66"/>
            <p:cNvSpPr>
              <a:spLocks noChangeArrowheads="1"/>
            </p:cNvSpPr>
            <p:nvPr/>
          </p:nvSpPr>
          <p:spPr bwMode="auto">
            <a:xfrm>
              <a:off x="758" y="2504"/>
              <a:ext cx="22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867" y="2504"/>
              <a:ext cx="757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Handle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1514" y="2504"/>
              <a:ext cx="33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092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Шаблонный метод – паттерн поведения классов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42886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035384"/>
            <a:ext cx="82477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Шаблонный метод определяет основу алгоритма и </a:t>
            </a:r>
            <a:endParaRPr lang="ru-RU" sz="2200" dirty="0" smtClean="0"/>
          </a:p>
          <a:p>
            <a:r>
              <a:rPr lang="ru-RU" sz="2200" smtClean="0"/>
              <a:t>позволяет подклассам переопределить некоторые шаги </a:t>
            </a:r>
            <a:endParaRPr lang="ru-RU" sz="2200" dirty="0" smtClean="0"/>
          </a:p>
          <a:p>
            <a:r>
              <a:rPr lang="ru-RU" sz="2200" smtClean="0"/>
              <a:t>алгоритма, не изменяя его структуру в целом</a:t>
            </a:r>
            <a:r>
              <a:rPr lang="ru-RU" sz="22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78585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Template Method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298450" y="1327150"/>
            <a:ext cx="8439150" cy="3930650"/>
            <a:chOff x="188" y="836"/>
            <a:chExt cx="5316" cy="2476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463" y="1249"/>
              <a:ext cx="118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463" y="1249"/>
              <a:ext cx="1184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475" y="1252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565" y="1252"/>
              <a:ext cx="9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358" y="1252"/>
              <a:ext cx="2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463" y="836"/>
              <a:ext cx="1184" cy="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463" y="836"/>
              <a:ext cx="1184" cy="41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565" y="840"/>
              <a:ext cx="112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616" y="1041"/>
              <a:ext cx="10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IComponent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88" y="2556"/>
              <a:ext cx="720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88" y="2556"/>
              <a:ext cx="720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88" y="2336"/>
              <a:ext cx="720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88" y="2336"/>
              <a:ext cx="720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88" y="2116"/>
              <a:ext cx="720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88" y="2116"/>
              <a:ext cx="720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78" y="2128"/>
              <a:ext cx="65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610" y="2581"/>
              <a:ext cx="118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610" y="2581"/>
              <a:ext cx="1184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1622" y="2590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713" y="2590"/>
              <a:ext cx="9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505" y="2590"/>
              <a:ext cx="2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610" y="2362"/>
              <a:ext cx="1184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610" y="2362"/>
              <a:ext cx="1184" cy="219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610" y="2142"/>
              <a:ext cx="118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1610" y="2142"/>
              <a:ext cx="1184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803" y="2148"/>
              <a:ext cx="9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Component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316" y="2799"/>
              <a:ext cx="2155" cy="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316" y="2799"/>
              <a:ext cx="2155" cy="41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328" y="2802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418" y="2802"/>
              <a:ext cx="9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4210" y="2802"/>
              <a:ext cx="2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328" y="3003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418" y="3003"/>
              <a:ext cx="131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AddedBehavior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562" y="3003"/>
              <a:ext cx="2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316" y="2386"/>
              <a:ext cx="2155" cy="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316" y="2386"/>
              <a:ext cx="2155" cy="41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328" y="2389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418" y="2389"/>
              <a:ext cx="10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addedState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328" y="2590"/>
              <a:ext cx="1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418" y="2590"/>
              <a:ext cx="10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component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301" y="2590"/>
              <a:ext cx="281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471" y="2590"/>
              <a:ext cx="10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IComponent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316" y="2166"/>
              <a:ext cx="2155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316" y="2166"/>
              <a:ext cx="2155" cy="22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000" y="2178"/>
              <a:ext cx="93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Decorator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Freeform 51"/>
            <p:cNvSpPr>
              <a:spLocks noEditPoints="1"/>
            </p:cNvSpPr>
            <p:nvPr/>
          </p:nvSpPr>
          <p:spPr bwMode="auto">
            <a:xfrm>
              <a:off x="2493" y="1585"/>
              <a:ext cx="271" cy="562"/>
            </a:xfrm>
            <a:custGeom>
              <a:avLst/>
              <a:gdLst/>
              <a:ahLst/>
              <a:cxnLst>
                <a:cxn ang="0">
                  <a:pos x="433" y="8"/>
                </a:cxn>
                <a:cxn ang="0">
                  <a:pos x="433" y="248"/>
                </a:cxn>
                <a:cxn ang="0">
                  <a:pos x="425" y="256"/>
                </a:cxn>
                <a:cxn ang="0">
                  <a:pos x="417" y="248"/>
                </a:cxn>
                <a:cxn ang="0">
                  <a:pos x="417" y="8"/>
                </a:cxn>
                <a:cxn ang="0">
                  <a:pos x="425" y="0"/>
                </a:cxn>
                <a:cxn ang="0">
                  <a:pos x="433" y="8"/>
                </a:cxn>
                <a:cxn ang="0">
                  <a:pos x="353" y="328"/>
                </a:cxn>
                <a:cxn ang="0">
                  <a:pos x="113" y="328"/>
                </a:cxn>
                <a:cxn ang="0">
                  <a:pos x="105" y="320"/>
                </a:cxn>
                <a:cxn ang="0">
                  <a:pos x="113" y="312"/>
                </a:cxn>
                <a:cxn ang="0">
                  <a:pos x="353" y="312"/>
                </a:cxn>
                <a:cxn ang="0">
                  <a:pos x="361" y="320"/>
                </a:cxn>
                <a:cxn ang="0">
                  <a:pos x="353" y="328"/>
                </a:cxn>
                <a:cxn ang="0">
                  <a:pos x="16" y="359"/>
                </a:cxn>
                <a:cxn ang="0">
                  <a:pos x="16" y="599"/>
                </a:cxn>
                <a:cxn ang="0">
                  <a:pos x="8" y="607"/>
                </a:cxn>
                <a:cxn ang="0">
                  <a:pos x="0" y="599"/>
                </a:cxn>
                <a:cxn ang="0">
                  <a:pos x="0" y="359"/>
                </a:cxn>
                <a:cxn ang="0">
                  <a:pos x="8" y="351"/>
                </a:cxn>
                <a:cxn ang="0">
                  <a:pos x="16" y="359"/>
                </a:cxn>
                <a:cxn ang="0">
                  <a:pos x="16" y="743"/>
                </a:cxn>
                <a:cxn ang="0">
                  <a:pos x="16" y="885"/>
                </a:cxn>
                <a:cxn ang="0">
                  <a:pos x="8" y="893"/>
                </a:cxn>
                <a:cxn ang="0">
                  <a:pos x="0" y="885"/>
                </a:cxn>
                <a:cxn ang="0">
                  <a:pos x="0" y="743"/>
                </a:cxn>
                <a:cxn ang="0">
                  <a:pos x="8" y="735"/>
                </a:cxn>
                <a:cxn ang="0">
                  <a:pos x="16" y="743"/>
                </a:cxn>
              </a:cxnLst>
              <a:rect l="0" t="0" r="r" b="b"/>
              <a:pathLst>
                <a:path w="433" h="893">
                  <a:moveTo>
                    <a:pt x="433" y="8"/>
                  </a:moveTo>
                  <a:lnTo>
                    <a:pt x="433" y="248"/>
                  </a:lnTo>
                  <a:cubicBezTo>
                    <a:pt x="433" y="252"/>
                    <a:pt x="429" y="256"/>
                    <a:pt x="425" y="256"/>
                  </a:cubicBezTo>
                  <a:cubicBezTo>
                    <a:pt x="420" y="256"/>
                    <a:pt x="417" y="252"/>
                    <a:pt x="417" y="248"/>
                  </a:cubicBezTo>
                  <a:lnTo>
                    <a:pt x="417" y="8"/>
                  </a:lnTo>
                  <a:cubicBezTo>
                    <a:pt x="417" y="3"/>
                    <a:pt x="420" y="0"/>
                    <a:pt x="425" y="0"/>
                  </a:cubicBezTo>
                  <a:cubicBezTo>
                    <a:pt x="429" y="0"/>
                    <a:pt x="433" y="3"/>
                    <a:pt x="433" y="8"/>
                  </a:cubicBezTo>
                  <a:close/>
                  <a:moveTo>
                    <a:pt x="353" y="328"/>
                  </a:moveTo>
                  <a:lnTo>
                    <a:pt x="113" y="328"/>
                  </a:lnTo>
                  <a:cubicBezTo>
                    <a:pt x="109" y="328"/>
                    <a:pt x="105" y="325"/>
                    <a:pt x="105" y="320"/>
                  </a:cubicBezTo>
                  <a:cubicBezTo>
                    <a:pt x="105" y="316"/>
                    <a:pt x="109" y="312"/>
                    <a:pt x="113" y="312"/>
                  </a:cubicBezTo>
                  <a:lnTo>
                    <a:pt x="353" y="312"/>
                  </a:lnTo>
                  <a:cubicBezTo>
                    <a:pt x="358" y="312"/>
                    <a:pt x="361" y="316"/>
                    <a:pt x="361" y="320"/>
                  </a:cubicBezTo>
                  <a:cubicBezTo>
                    <a:pt x="361" y="325"/>
                    <a:pt x="358" y="328"/>
                    <a:pt x="353" y="328"/>
                  </a:cubicBezTo>
                  <a:close/>
                  <a:moveTo>
                    <a:pt x="16" y="359"/>
                  </a:moveTo>
                  <a:lnTo>
                    <a:pt x="16" y="599"/>
                  </a:lnTo>
                  <a:cubicBezTo>
                    <a:pt x="16" y="604"/>
                    <a:pt x="13" y="607"/>
                    <a:pt x="8" y="607"/>
                  </a:cubicBezTo>
                  <a:cubicBezTo>
                    <a:pt x="4" y="607"/>
                    <a:pt x="0" y="604"/>
                    <a:pt x="0" y="599"/>
                  </a:cubicBezTo>
                  <a:lnTo>
                    <a:pt x="0" y="359"/>
                  </a:lnTo>
                  <a:cubicBezTo>
                    <a:pt x="0" y="355"/>
                    <a:pt x="4" y="351"/>
                    <a:pt x="8" y="351"/>
                  </a:cubicBezTo>
                  <a:cubicBezTo>
                    <a:pt x="13" y="351"/>
                    <a:pt x="16" y="355"/>
                    <a:pt x="16" y="359"/>
                  </a:cubicBezTo>
                  <a:close/>
                  <a:moveTo>
                    <a:pt x="16" y="743"/>
                  </a:moveTo>
                  <a:lnTo>
                    <a:pt x="16" y="885"/>
                  </a:lnTo>
                  <a:cubicBezTo>
                    <a:pt x="16" y="889"/>
                    <a:pt x="13" y="893"/>
                    <a:pt x="8" y="893"/>
                  </a:cubicBezTo>
                  <a:cubicBezTo>
                    <a:pt x="4" y="893"/>
                    <a:pt x="0" y="889"/>
                    <a:pt x="0" y="885"/>
                  </a:cubicBezTo>
                  <a:lnTo>
                    <a:pt x="0" y="743"/>
                  </a:lnTo>
                  <a:cubicBezTo>
                    <a:pt x="0" y="739"/>
                    <a:pt x="4" y="735"/>
                    <a:pt x="8" y="735"/>
                  </a:cubicBezTo>
                  <a:cubicBezTo>
                    <a:pt x="13" y="735"/>
                    <a:pt x="16" y="739"/>
                    <a:pt x="16" y="743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84" y="1469"/>
              <a:ext cx="150" cy="12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150" y="121"/>
                </a:cxn>
                <a:cxn ang="0">
                  <a:pos x="75" y="0"/>
                </a:cxn>
                <a:cxn ang="0">
                  <a:pos x="0" y="121"/>
                </a:cxn>
              </a:cxnLst>
              <a:rect l="0" t="0" r="r" b="b"/>
              <a:pathLst>
                <a:path w="150" h="121">
                  <a:moveTo>
                    <a:pt x="0" y="121"/>
                  </a:moveTo>
                  <a:lnTo>
                    <a:pt x="150" y="121"/>
                  </a:lnTo>
                  <a:lnTo>
                    <a:pt x="75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684" y="1469"/>
              <a:ext cx="150" cy="12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150" y="121"/>
                </a:cxn>
                <a:cxn ang="0">
                  <a:pos x="75" y="0"/>
                </a:cxn>
                <a:cxn ang="0">
                  <a:pos x="0" y="121"/>
                </a:cxn>
              </a:cxnLst>
              <a:rect l="0" t="0" r="r" b="b"/>
              <a:pathLst>
                <a:path w="150" h="121">
                  <a:moveTo>
                    <a:pt x="0" y="121"/>
                  </a:moveTo>
                  <a:lnTo>
                    <a:pt x="150" y="121"/>
                  </a:lnTo>
                  <a:lnTo>
                    <a:pt x="75" y="0"/>
                  </a:lnTo>
                  <a:lnTo>
                    <a:pt x="0" y="121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 noEditPoints="1"/>
            </p:cNvSpPr>
            <p:nvPr/>
          </p:nvSpPr>
          <p:spPr bwMode="auto">
            <a:xfrm>
              <a:off x="3346" y="1585"/>
              <a:ext cx="513" cy="58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79" y="312"/>
                </a:cxn>
                <a:cxn ang="0">
                  <a:pos x="319" y="312"/>
                </a:cxn>
                <a:cxn ang="0">
                  <a:pos x="327" y="320"/>
                </a:cxn>
                <a:cxn ang="0">
                  <a:pos x="319" y="328"/>
                </a:cxn>
                <a:cxn ang="0">
                  <a:pos x="79" y="328"/>
                </a:cxn>
                <a:cxn ang="0">
                  <a:pos x="71" y="320"/>
                </a:cxn>
                <a:cxn ang="0">
                  <a:pos x="79" y="312"/>
                </a:cxn>
                <a:cxn ang="0">
                  <a:pos x="463" y="312"/>
                </a:cxn>
                <a:cxn ang="0">
                  <a:pos x="703" y="312"/>
                </a:cxn>
                <a:cxn ang="0">
                  <a:pos x="711" y="320"/>
                </a:cxn>
                <a:cxn ang="0">
                  <a:pos x="703" y="328"/>
                </a:cxn>
                <a:cxn ang="0">
                  <a:pos x="463" y="328"/>
                </a:cxn>
                <a:cxn ang="0">
                  <a:pos x="455" y="320"/>
                </a:cxn>
                <a:cxn ang="0">
                  <a:pos x="463" y="312"/>
                </a:cxn>
                <a:cxn ang="0">
                  <a:pos x="819" y="356"/>
                </a:cxn>
                <a:cxn ang="0">
                  <a:pos x="819" y="596"/>
                </a:cxn>
                <a:cxn ang="0">
                  <a:pos x="811" y="604"/>
                </a:cxn>
                <a:cxn ang="0">
                  <a:pos x="803" y="596"/>
                </a:cxn>
                <a:cxn ang="0">
                  <a:pos x="803" y="356"/>
                </a:cxn>
                <a:cxn ang="0">
                  <a:pos x="811" y="348"/>
                </a:cxn>
                <a:cxn ang="0">
                  <a:pos x="819" y="356"/>
                </a:cxn>
                <a:cxn ang="0">
                  <a:pos x="819" y="740"/>
                </a:cxn>
                <a:cxn ang="0">
                  <a:pos x="819" y="924"/>
                </a:cxn>
                <a:cxn ang="0">
                  <a:pos x="811" y="932"/>
                </a:cxn>
                <a:cxn ang="0">
                  <a:pos x="803" y="924"/>
                </a:cxn>
                <a:cxn ang="0">
                  <a:pos x="803" y="740"/>
                </a:cxn>
                <a:cxn ang="0">
                  <a:pos x="811" y="732"/>
                </a:cxn>
                <a:cxn ang="0">
                  <a:pos x="819" y="740"/>
                </a:cxn>
              </a:cxnLst>
              <a:rect l="0" t="0" r="r" b="b"/>
              <a:pathLst>
                <a:path w="819" h="932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2" y="256"/>
                    <a:pt x="8" y="256"/>
                  </a:cubicBezTo>
                  <a:cubicBezTo>
                    <a:pt x="3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79" y="312"/>
                  </a:moveTo>
                  <a:lnTo>
                    <a:pt x="319" y="312"/>
                  </a:lnTo>
                  <a:cubicBezTo>
                    <a:pt x="324" y="312"/>
                    <a:pt x="327" y="316"/>
                    <a:pt x="327" y="320"/>
                  </a:cubicBezTo>
                  <a:cubicBezTo>
                    <a:pt x="327" y="325"/>
                    <a:pt x="324" y="328"/>
                    <a:pt x="319" y="328"/>
                  </a:cubicBezTo>
                  <a:lnTo>
                    <a:pt x="79" y="328"/>
                  </a:lnTo>
                  <a:cubicBezTo>
                    <a:pt x="75" y="328"/>
                    <a:pt x="71" y="325"/>
                    <a:pt x="71" y="320"/>
                  </a:cubicBezTo>
                  <a:cubicBezTo>
                    <a:pt x="71" y="316"/>
                    <a:pt x="75" y="312"/>
                    <a:pt x="79" y="312"/>
                  </a:cubicBezTo>
                  <a:close/>
                  <a:moveTo>
                    <a:pt x="463" y="312"/>
                  </a:moveTo>
                  <a:lnTo>
                    <a:pt x="703" y="312"/>
                  </a:lnTo>
                  <a:cubicBezTo>
                    <a:pt x="708" y="312"/>
                    <a:pt x="711" y="316"/>
                    <a:pt x="711" y="320"/>
                  </a:cubicBezTo>
                  <a:cubicBezTo>
                    <a:pt x="711" y="325"/>
                    <a:pt x="708" y="328"/>
                    <a:pt x="703" y="328"/>
                  </a:cubicBezTo>
                  <a:lnTo>
                    <a:pt x="463" y="328"/>
                  </a:lnTo>
                  <a:cubicBezTo>
                    <a:pt x="459" y="328"/>
                    <a:pt x="455" y="325"/>
                    <a:pt x="455" y="320"/>
                  </a:cubicBezTo>
                  <a:cubicBezTo>
                    <a:pt x="455" y="316"/>
                    <a:pt x="459" y="312"/>
                    <a:pt x="463" y="312"/>
                  </a:cubicBezTo>
                  <a:close/>
                  <a:moveTo>
                    <a:pt x="819" y="356"/>
                  </a:moveTo>
                  <a:lnTo>
                    <a:pt x="819" y="596"/>
                  </a:lnTo>
                  <a:cubicBezTo>
                    <a:pt x="819" y="601"/>
                    <a:pt x="816" y="604"/>
                    <a:pt x="811" y="604"/>
                  </a:cubicBezTo>
                  <a:cubicBezTo>
                    <a:pt x="807" y="604"/>
                    <a:pt x="803" y="601"/>
                    <a:pt x="803" y="596"/>
                  </a:cubicBezTo>
                  <a:lnTo>
                    <a:pt x="803" y="356"/>
                  </a:lnTo>
                  <a:cubicBezTo>
                    <a:pt x="803" y="352"/>
                    <a:pt x="807" y="348"/>
                    <a:pt x="811" y="348"/>
                  </a:cubicBezTo>
                  <a:cubicBezTo>
                    <a:pt x="816" y="348"/>
                    <a:pt x="819" y="352"/>
                    <a:pt x="819" y="356"/>
                  </a:cubicBezTo>
                  <a:close/>
                  <a:moveTo>
                    <a:pt x="819" y="740"/>
                  </a:moveTo>
                  <a:lnTo>
                    <a:pt x="819" y="924"/>
                  </a:lnTo>
                  <a:cubicBezTo>
                    <a:pt x="819" y="928"/>
                    <a:pt x="816" y="932"/>
                    <a:pt x="811" y="932"/>
                  </a:cubicBezTo>
                  <a:cubicBezTo>
                    <a:pt x="807" y="932"/>
                    <a:pt x="803" y="928"/>
                    <a:pt x="803" y="924"/>
                  </a:cubicBezTo>
                  <a:lnTo>
                    <a:pt x="803" y="740"/>
                  </a:lnTo>
                  <a:cubicBezTo>
                    <a:pt x="803" y="736"/>
                    <a:pt x="807" y="732"/>
                    <a:pt x="811" y="732"/>
                  </a:cubicBezTo>
                  <a:cubicBezTo>
                    <a:pt x="816" y="732"/>
                    <a:pt x="819" y="736"/>
                    <a:pt x="819" y="740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3276" y="1469"/>
              <a:ext cx="150" cy="12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150" y="121"/>
                </a:cxn>
                <a:cxn ang="0">
                  <a:pos x="75" y="0"/>
                </a:cxn>
                <a:cxn ang="0">
                  <a:pos x="0" y="121"/>
                </a:cxn>
              </a:cxnLst>
              <a:rect l="0" t="0" r="r" b="b"/>
              <a:pathLst>
                <a:path w="150" h="121">
                  <a:moveTo>
                    <a:pt x="0" y="121"/>
                  </a:moveTo>
                  <a:lnTo>
                    <a:pt x="150" y="121"/>
                  </a:lnTo>
                  <a:lnTo>
                    <a:pt x="75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3276" y="1469"/>
              <a:ext cx="150" cy="121"/>
            </a:xfrm>
            <a:custGeom>
              <a:avLst/>
              <a:gdLst/>
              <a:ahLst/>
              <a:cxnLst>
                <a:cxn ang="0">
                  <a:pos x="0" y="121"/>
                </a:cxn>
                <a:cxn ang="0">
                  <a:pos x="150" y="121"/>
                </a:cxn>
                <a:cxn ang="0">
                  <a:pos x="75" y="0"/>
                </a:cxn>
                <a:cxn ang="0">
                  <a:pos x="0" y="121"/>
                </a:cxn>
              </a:cxnLst>
              <a:rect l="0" t="0" r="r" b="b"/>
              <a:pathLst>
                <a:path w="150" h="121">
                  <a:moveTo>
                    <a:pt x="0" y="121"/>
                  </a:moveTo>
                  <a:lnTo>
                    <a:pt x="150" y="121"/>
                  </a:lnTo>
                  <a:lnTo>
                    <a:pt x="75" y="0"/>
                  </a:lnTo>
                  <a:lnTo>
                    <a:pt x="0" y="121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728" y="2801"/>
              <a:ext cx="1474" cy="221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221"/>
                </a:cxn>
                <a:cxn ang="0">
                  <a:pos x="1474" y="221"/>
                </a:cxn>
                <a:cxn ang="0">
                  <a:pos x="1474" y="0"/>
                </a:cxn>
              </a:cxnLst>
              <a:rect l="0" t="0" r="r" b="b"/>
              <a:pathLst>
                <a:path w="1474" h="221">
                  <a:moveTo>
                    <a:pt x="0" y="126"/>
                  </a:moveTo>
                  <a:lnTo>
                    <a:pt x="0" y="221"/>
                  </a:lnTo>
                  <a:lnTo>
                    <a:pt x="1474" y="221"/>
                  </a:lnTo>
                  <a:lnTo>
                    <a:pt x="1474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683" y="2776"/>
              <a:ext cx="91" cy="15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45" y="0"/>
                </a:cxn>
                <a:cxn ang="0">
                  <a:pos x="91" y="75"/>
                </a:cxn>
                <a:cxn ang="0">
                  <a:pos x="45" y="151"/>
                </a:cxn>
                <a:cxn ang="0">
                  <a:pos x="0" y="75"/>
                </a:cxn>
              </a:cxnLst>
              <a:rect l="0" t="0" r="r" b="b"/>
              <a:pathLst>
                <a:path w="91" h="151">
                  <a:moveTo>
                    <a:pt x="0" y="75"/>
                  </a:moveTo>
                  <a:lnTo>
                    <a:pt x="45" y="0"/>
                  </a:lnTo>
                  <a:lnTo>
                    <a:pt x="91" y="75"/>
                  </a:lnTo>
                  <a:lnTo>
                    <a:pt x="45" y="151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683" y="2776"/>
              <a:ext cx="91" cy="15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45" y="0"/>
                </a:cxn>
                <a:cxn ang="0">
                  <a:pos x="91" y="75"/>
                </a:cxn>
                <a:cxn ang="0">
                  <a:pos x="45" y="151"/>
                </a:cxn>
                <a:cxn ang="0">
                  <a:pos x="0" y="75"/>
                </a:cxn>
              </a:cxnLst>
              <a:rect l="0" t="0" r="r" b="b"/>
              <a:pathLst>
                <a:path w="91" h="151">
                  <a:moveTo>
                    <a:pt x="0" y="75"/>
                  </a:moveTo>
                  <a:lnTo>
                    <a:pt x="45" y="0"/>
                  </a:lnTo>
                  <a:lnTo>
                    <a:pt x="91" y="75"/>
                  </a:lnTo>
                  <a:lnTo>
                    <a:pt x="45" y="151"/>
                  </a:lnTo>
                  <a:lnTo>
                    <a:pt x="0" y="75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368" y="2927"/>
              <a:ext cx="4026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5"/>
                </a:cxn>
                <a:cxn ang="0">
                  <a:pos x="4026" y="385"/>
                </a:cxn>
                <a:cxn ang="0">
                  <a:pos x="4026" y="285"/>
                </a:cxn>
              </a:cxnLst>
              <a:rect l="0" t="0" r="r" b="b"/>
              <a:pathLst>
                <a:path w="4026" h="385">
                  <a:moveTo>
                    <a:pt x="0" y="0"/>
                  </a:moveTo>
                  <a:lnTo>
                    <a:pt x="0" y="385"/>
                  </a:lnTo>
                  <a:lnTo>
                    <a:pt x="4026" y="385"/>
                  </a:lnTo>
                  <a:lnTo>
                    <a:pt x="4026" y="285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323" y="2776"/>
              <a:ext cx="90" cy="15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45" y="0"/>
                </a:cxn>
                <a:cxn ang="0">
                  <a:pos x="90" y="75"/>
                </a:cxn>
                <a:cxn ang="0">
                  <a:pos x="45" y="151"/>
                </a:cxn>
                <a:cxn ang="0">
                  <a:pos x="0" y="75"/>
                </a:cxn>
              </a:cxnLst>
              <a:rect l="0" t="0" r="r" b="b"/>
              <a:pathLst>
                <a:path w="90" h="151">
                  <a:moveTo>
                    <a:pt x="0" y="75"/>
                  </a:moveTo>
                  <a:lnTo>
                    <a:pt x="45" y="0"/>
                  </a:lnTo>
                  <a:lnTo>
                    <a:pt x="90" y="75"/>
                  </a:lnTo>
                  <a:lnTo>
                    <a:pt x="45" y="151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23" y="2776"/>
              <a:ext cx="90" cy="15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45" y="0"/>
                </a:cxn>
                <a:cxn ang="0">
                  <a:pos x="90" y="75"/>
                </a:cxn>
                <a:cxn ang="0">
                  <a:pos x="45" y="151"/>
                </a:cxn>
                <a:cxn ang="0">
                  <a:pos x="0" y="75"/>
                </a:cxn>
              </a:cxnLst>
              <a:rect l="0" t="0" r="r" b="b"/>
              <a:pathLst>
                <a:path w="90" h="151">
                  <a:moveTo>
                    <a:pt x="0" y="75"/>
                  </a:moveTo>
                  <a:lnTo>
                    <a:pt x="45" y="0"/>
                  </a:lnTo>
                  <a:lnTo>
                    <a:pt x="90" y="75"/>
                  </a:lnTo>
                  <a:lnTo>
                    <a:pt x="45" y="151"/>
                  </a:lnTo>
                  <a:lnTo>
                    <a:pt x="0" y="75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647" y="994"/>
              <a:ext cx="1285" cy="1021"/>
            </a:xfrm>
            <a:custGeom>
              <a:avLst/>
              <a:gdLst/>
              <a:ahLst/>
              <a:cxnLst>
                <a:cxn ang="0">
                  <a:pos x="1285" y="1021"/>
                </a:cxn>
                <a:cxn ang="0">
                  <a:pos x="1285" y="0"/>
                </a:cxn>
                <a:cxn ang="0">
                  <a:pos x="0" y="0"/>
                </a:cxn>
              </a:cxnLst>
              <a:rect l="0" t="0" r="r" b="b"/>
              <a:pathLst>
                <a:path w="1285" h="1021">
                  <a:moveTo>
                    <a:pt x="1285" y="1021"/>
                  </a:moveTo>
                  <a:lnTo>
                    <a:pt x="1285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887" y="2015"/>
              <a:ext cx="90" cy="151"/>
            </a:xfrm>
            <a:custGeom>
              <a:avLst/>
              <a:gdLst/>
              <a:ahLst/>
              <a:cxnLst>
                <a:cxn ang="0">
                  <a:pos x="90" y="76"/>
                </a:cxn>
                <a:cxn ang="0">
                  <a:pos x="45" y="151"/>
                </a:cxn>
                <a:cxn ang="0">
                  <a:pos x="0" y="76"/>
                </a:cxn>
                <a:cxn ang="0">
                  <a:pos x="45" y="0"/>
                </a:cxn>
                <a:cxn ang="0">
                  <a:pos x="90" y="76"/>
                </a:cxn>
              </a:cxnLst>
              <a:rect l="0" t="0" r="r" b="b"/>
              <a:pathLst>
                <a:path w="90" h="151">
                  <a:moveTo>
                    <a:pt x="90" y="76"/>
                  </a:moveTo>
                  <a:lnTo>
                    <a:pt x="45" y="151"/>
                  </a:lnTo>
                  <a:lnTo>
                    <a:pt x="0" y="76"/>
                  </a:lnTo>
                  <a:lnTo>
                    <a:pt x="45" y="0"/>
                  </a:lnTo>
                  <a:lnTo>
                    <a:pt x="90" y="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887" y="2015"/>
              <a:ext cx="90" cy="151"/>
            </a:xfrm>
            <a:custGeom>
              <a:avLst/>
              <a:gdLst/>
              <a:ahLst/>
              <a:cxnLst>
                <a:cxn ang="0">
                  <a:pos x="90" y="76"/>
                </a:cxn>
                <a:cxn ang="0">
                  <a:pos x="45" y="151"/>
                </a:cxn>
                <a:cxn ang="0">
                  <a:pos x="0" y="76"/>
                </a:cxn>
                <a:cxn ang="0">
                  <a:pos x="45" y="0"/>
                </a:cxn>
                <a:cxn ang="0">
                  <a:pos x="90" y="76"/>
                </a:cxn>
              </a:cxnLst>
              <a:rect l="0" t="0" r="r" b="b"/>
              <a:pathLst>
                <a:path w="90" h="151">
                  <a:moveTo>
                    <a:pt x="90" y="76"/>
                  </a:moveTo>
                  <a:lnTo>
                    <a:pt x="45" y="151"/>
                  </a:lnTo>
                  <a:lnTo>
                    <a:pt x="0" y="76"/>
                  </a:lnTo>
                  <a:lnTo>
                    <a:pt x="45" y="0"/>
                  </a:lnTo>
                  <a:lnTo>
                    <a:pt x="90" y="76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1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Decorator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Заголовок 2"/>
          <p:cNvSpPr txBox="1">
            <a:spLocks/>
          </p:cNvSpPr>
          <p:nvPr/>
        </p:nvSpPr>
        <p:spPr>
          <a:xfrm>
            <a:off x="78585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Template Method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2" name="Группа 181"/>
          <p:cNvGrpSpPr/>
          <p:nvPr/>
        </p:nvGrpSpPr>
        <p:grpSpPr>
          <a:xfrm>
            <a:off x="785786" y="1357298"/>
            <a:ext cx="7505730" cy="4071966"/>
            <a:chOff x="785786" y="1357298"/>
            <a:chExt cx="7505730" cy="4071966"/>
          </a:xfrm>
        </p:grpSpPr>
        <p:grpSp>
          <p:nvGrpSpPr>
            <p:cNvPr id="173" name="Группа 172"/>
            <p:cNvGrpSpPr/>
            <p:nvPr/>
          </p:nvGrpSpPr>
          <p:grpSpPr>
            <a:xfrm>
              <a:off x="785786" y="1357298"/>
              <a:ext cx="3078165" cy="4071966"/>
              <a:chOff x="1142976" y="1357298"/>
              <a:chExt cx="2720975" cy="3500463"/>
            </a:xfrm>
          </p:grpSpPr>
          <p:grpSp>
            <p:nvGrpSpPr>
              <p:cNvPr id="155" name="Группа 154"/>
              <p:cNvGrpSpPr/>
              <p:nvPr/>
            </p:nvGrpSpPr>
            <p:grpSpPr>
              <a:xfrm>
                <a:off x="1142976" y="1357298"/>
                <a:ext cx="2720975" cy="1357322"/>
                <a:chOff x="1142976" y="1357298"/>
                <a:chExt cx="2720975" cy="1357322"/>
              </a:xfrm>
            </p:grpSpPr>
            <p:sp>
              <p:nvSpPr>
                <p:cNvPr id="100" name="Rectangle 34"/>
                <p:cNvSpPr>
                  <a:spLocks noChangeArrowheads="1"/>
                </p:cNvSpPr>
                <p:nvPr/>
              </p:nvSpPr>
              <p:spPr bwMode="auto">
                <a:xfrm>
                  <a:off x="1142976" y="1357298"/>
                  <a:ext cx="2720975" cy="374645"/>
                </a:xfrm>
                <a:prstGeom prst="rect">
                  <a:avLst/>
                </a:prstGeom>
                <a:solidFill>
                  <a:schemeClr val="tx1"/>
                </a:solidFill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2" name="Rectangle 36"/>
                <p:cNvSpPr>
                  <a:spLocks noChangeArrowheads="1"/>
                </p:cNvSpPr>
                <p:nvPr/>
              </p:nvSpPr>
              <p:spPr bwMode="auto">
                <a:xfrm>
                  <a:off x="1142976" y="1428736"/>
                  <a:ext cx="2714644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700" b="1" dirty="0" err="1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AbstractClass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Freeform 63"/>
                <p:cNvSpPr>
                  <a:spLocks/>
                </p:cNvSpPr>
                <p:nvPr/>
              </p:nvSpPr>
              <p:spPr bwMode="auto">
                <a:xfrm>
                  <a:off x="2414568" y="2274880"/>
                  <a:ext cx="196850" cy="15716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24" y="99"/>
                    </a:cxn>
                    <a:cxn ang="0">
                      <a:pos x="62" y="0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24" h="99">
                      <a:moveTo>
                        <a:pt x="0" y="99"/>
                      </a:moveTo>
                      <a:lnTo>
                        <a:pt x="124" y="99"/>
                      </a:lnTo>
                      <a:lnTo>
                        <a:pt x="62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0" name="Freeform 64"/>
                <p:cNvSpPr>
                  <a:spLocks/>
                </p:cNvSpPr>
                <p:nvPr/>
              </p:nvSpPr>
              <p:spPr bwMode="auto">
                <a:xfrm>
                  <a:off x="2414568" y="2274880"/>
                  <a:ext cx="196850" cy="15716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24" y="99"/>
                    </a:cxn>
                    <a:cxn ang="0">
                      <a:pos x="62" y="0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24" h="99">
                      <a:moveTo>
                        <a:pt x="0" y="99"/>
                      </a:moveTo>
                      <a:lnTo>
                        <a:pt x="124" y="99"/>
                      </a:lnTo>
                      <a:lnTo>
                        <a:pt x="62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1" name="Rectangle 34"/>
                <p:cNvSpPr>
                  <a:spLocks noChangeArrowheads="1"/>
                </p:cNvSpPr>
                <p:nvPr/>
              </p:nvSpPr>
              <p:spPr bwMode="auto">
                <a:xfrm>
                  <a:off x="1142976" y="1714488"/>
                  <a:ext cx="2720975" cy="1000132"/>
                </a:xfrm>
                <a:prstGeom prst="rect">
                  <a:avLst/>
                </a:prstGeom>
                <a:solidFill>
                  <a:schemeClr val="tx1"/>
                </a:solidFill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3" name="Rectangle 27"/>
                <p:cNvSpPr>
                  <a:spLocks noChangeArrowheads="1"/>
                </p:cNvSpPr>
                <p:nvPr/>
              </p:nvSpPr>
              <p:spPr bwMode="auto">
                <a:xfrm>
                  <a:off x="1289031" y="1767828"/>
                  <a:ext cx="1700389" cy="224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nsolas" pitchFamily="49" charset="0"/>
                      <a:cs typeface="Arial" pitchFamily="34" charset="0"/>
                    </a:rPr>
                    <a:t>TemplateMethod</a:t>
                  </a:r>
                  <a:r>
                    <a:rPr lang="en-US" sz="1700" dirty="0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()</a:t>
                  </a:r>
                  <a:endParaRPr kumimoji="0" lang="ru-RU" sz="180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Rectangle 27"/>
                <p:cNvSpPr>
                  <a:spLocks noChangeArrowheads="1"/>
                </p:cNvSpPr>
                <p:nvPr/>
              </p:nvSpPr>
              <p:spPr bwMode="auto">
                <a:xfrm>
                  <a:off x="1285852" y="2071678"/>
                  <a:ext cx="1487840" cy="224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nsolas" pitchFamily="49" charset="0"/>
                      <a:cs typeface="Arial" pitchFamily="34" charset="0"/>
                    </a:rPr>
                    <a:t>PrimitiveOp1</a:t>
                  </a:r>
                  <a:r>
                    <a:rPr lang="en-US" sz="1700" i="1" dirty="0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()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Rectangle 27"/>
                <p:cNvSpPr>
                  <a:spLocks noChangeArrowheads="1"/>
                </p:cNvSpPr>
                <p:nvPr/>
              </p:nvSpPr>
              <p:spPr bwMode="auto">
                <a:xfrm>
                  <a:off x="1285852" y="2357430"/>
                  <a:ext cx="1487840" cy="2248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nsolas" pitchFamily="49" charset="0"/>
                      <a:cs typeface="Arial" pitchFamily="34" charset="0"/>
                    </a:rPr>
                    <a:t>PrimitiveOp2</a:t>
                  </a:r>
                  <a:r>
                    <a:rPr lang="en-US" sz="1700" i="1" dirty="0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()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>
                <a:off x="1142976" y="3786190"/>
                <a:ext cx="2720975" cy="1071571"/>
                <a:chOff x="1142976" y="1357298"/>
                <a:chExt cx="2720975" cy="1131103"/>
              </a:xfrm>
            </p:grpSpPr>
            <p:sp>
              <p:nvSpPr>
                <p:cNvPr id="157" name="Rectangle 34"/>
                <p:cNvSpPr>
                  <a:spLocks noChangeArrowheads="1"/>
                </p:cNvSpPr>
                <p:nvPr/>
              </p:nvSpPr>
              <p:spPr bwMode="auto">
                <a:xfrm>
                  <a:off x="1142976" y="1357298"/>
                  <a:ext cx="2720975" cy="374645"/>
                </a:xfrm>
                <a:prstGeom prst="rect">
                  <a:avLst/>
                </a:prstGeom>
                <a:solidFill>
                  <a:schemeClr val="tx1"/>
                </a:solidFill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8" name="Rectangle 36"/>
                <p:cNvSpPr>
                  <a:spLocks noChangeArrowheads="1"/>
                </p:cNvSpPr>
                <p:nvPr/>
              </p:nvSpPr>
              <p:spPr bwMode="auto">
                <a:xfrm>
                  <a:off x="1142976" y="1428736"/>
                  <a:ext cx="2714644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700" b="1" dirty="0" err="1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ConcreteClass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Freeform 63"/>
                <p:cNvSpPr>
                  <a:spLocks/>
                </p:cNvSpPr>
                <p:nvPr/>
              </p:nvSpPr>
              <p:spPr bwMode="auto">
                <a:xfrm>
                  <a:off x="2414568" y="2274880"/>
                  <a:ext cx="196850" cy="15716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24" y="99"/>
                    </a:cxn>
                    <a:cxn ang="0">
                      <a:pos x="62" y="0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24" h="99">
                      <a:moveTo>
                        <a:pt x="0" y="99"/>
                      </a:moveTo>
                      <a:lnTo>
                        <a:pt x="124" y="99"/>
                      </a:lnTo>
                      <a:lnTo>
                        <a:pt x="62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0" name="Freeform 64"/>
                <p:cNvSpPr>
                  <a:spLocks/>
                </p:cNvSpPr>
                <p:nvPr/>
              </p:nvSpPr>
              <p:spPr bwMode="auto">
                <a:xfrm>
                  <a:off x="2414568" y="2274880"/>
                  <a:ext cx="196850" cy="15716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24" y="99"/>
                    </a:cxn>
                    <a:cxn ang="0">
                      <a:pos x="62" y="0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24" h="99">
                      <a:moveTo>
                        <a:pt x="0" y="99"/>
                      </a:moveTo>
                      <a:lnTo>
                        <a:pt x="124" y="99"/>
                      </a:lnTo>
                      <a:lnTo>
                        <a:pt x="62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1" name="Rectangle 34"/>
                <p:cNvSpPr>
                  <a:spLocks noChangeArrowheads="1"/>
                </p:cNvSpPr>
                <p:nvPr/>
              </p:nvSpPr>
              <p:spPr bwMode="auto">
                <a:xfrm>
                  <a:off x="1142976" y="1714490"/>
                  <a:ext cx="2720975" cy="773911"/>
                </a:xfrm>
                <a:prstGeom prst="rect">
                  <a:avLst/>
                </a:prstGeom>
                <a:solidFill>
                  <a:schemeClr val="tx1"/>
                </a:solidFill>
                <a:ln w="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285852" y="1785926"/>
                  <a:ext cx="1487840" cy="237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nsolas" pitchFamily="49" charset="0"/>
                      <a:cs typeface="Arial" pitchFamily="34" charset="0"/>
                    </a:rPr>
                    <a:t>PrimitiveOp1</a:t>
                  </a:r>
                  <a:r>
                    <a:rPr lang="en-US" sz="1700" dirty="0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()</a:t>
                  </a:r>
                  <a:endParaRPr kumimoji="0" lang="ru-RU" sz="18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285852" y="2071678"/>
                  <a:ext cx="1487840" cy="237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onsolas" pitchFamily="49" charset="0"/>
                      <a:cs typeface="Arial" pitchFamily="34" charset="0"/>
                    </a:rPr>
                    <a:t>PrimitiveOp2</a:t>
                  </a:r>
                  <a:r>
                    <a:rPr lang="en-US" sz="1700" dirty="0" smtClean="0">
                      <a:solidFill>
                        <a:srgbClr val="000000"/>
                      </a:solidFill>
                      <a:latin typeface="Consolas" pitchFamily="49" charset="0"/>
                      <a:cs typeface="Arial" pitchFamily="34" charset="0"/>
                    </a:rPr>
                    <a:t>()</a:t>
                  </a:r>
                  <a:endParaRPr kumimoji="0" lang="ru-RU" sz="18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66" name="Прямая соединительная линия 165"/>
              <p:cNvCxnSpPr>
                <a:stCxn id="151" idx="2"/>
              </p:cNvCxnSpPr>
              <p:nvPr/>
            </p:nvCxnSpPr>
            <p:spPr>
              <a:xfrm rot="5400000">
                <a:off x="2323286" y="2891632"/>
                <a:ext cx="357190" cy="31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Freeform 33"/>
              <p:cNvSpPr>
                <a:spLocks/>
              </p:cNvSpPr>
              <p:nvPr/>
            </p:nvSpPr>
            <p:spPr bwMode="auto">
              <a:xfrm>
                <a:off x="2338440" y="3071810"/>
                <a:ext cx="336550" cy="268288"/>
              </a:xfrm>
              <a:custGeom>
                <a:avLst/>
                <a:gdLst/>
                <a:ahLst/>
                <a:cxnLst>
                  <a:cxn ang="0">
                    <a:pos x="0" y="169"/>
                  </a:cxn>
                  <a:cxn ang="0">
                    <a:pos x="212" y="169"/>
                  </a:cxn>
                  <a:cxn ang="0">
                    <a:pos x="106" y="0"/>
                  </a:cxn>
                  <a:cxn ang="0">
                    <a:pos x="0" y="169"/>
                  </a:cxn>
                </a:cxnLst>
                <a:rect l="0" t="0" r="r" b="b"/>
                <a:pathLst>
                  <a:path w="212" h="169">
                    <a:moveTo>
                      <a:pt x="0" y="169"/>
                    </a:moveTo>
                    <a:lnTo>
                      <a:pt x="212" y="169"/>
                    </a:lnTo>
                    <a:lnTo>
                      <a:pt x="106" y="0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headEnd/>
                <a:tailEnd/>
              </a:ln>
              <a:effectLst>
                <a:outerShdw blurRad="57150" dist="38100" dir="5400000" algn="ctr" rotWithShape="0">
                  <a:schemeClr val="accent2">
                    <a:shade val="9000"/>
                    <a:satMod val="105000"/>
                    <a:alpha val="48000"/>
                  </a:scheme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68" name="Прямая соединительная линия 167"/>
              <p:cNvCxnSpPr>
                <a:endCxn id="157" idx="0"/>
              </p:cNvCxnSpPr>
              <p:nvPr/>
            </p:nvCxnSpPr>
            <p:spPr>
              <a:xfrm rot="5400000">
                <a:off x="2289150" y="3571877"/>
                <a:ext cx="42862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Группа 175"/>
            <p:cNvGrpSpPr/>
            <p:nvPr/>
          </p:nvGrpSpPr>
          <p:grpSpPr>
            <a:xfrm>
              <a:off x="5143504" y="1761158"/>
              <a:ext cx="3148012" cy="1571636"/>
              <a:chOff x="4143372" y="1785926"/>
              <a:chExt cx="3148012" cy="1571636"/>
            </a:xfrm>
          </p:grpSpPr>
          <p:sp>
            <p:nvSpPr>
              <p:cNvPr id="175" name="Freeform 63"/>
              <p:cNvSpPr>
                <a:spLocks/>
              </p:cNvSpPr>
              <p:nvPr/>
            </p:nvSpPr>
            <p:spPr bwMode="auto">
              <a:xfrm>
                <a:off x="4143372" y="2428868"/>
                <a:ext cx="3148012" cy="928694"/>
              </a:xfrm>
              <a:custGeom>
                <a:avLst/>
                <a:gdLst/>
                <a:ahLst/>
                <a:cxnLst>
                  <a:cxn ang="0">
                    <a:pos x="0" y="603"/>
                  </a:cxn>
                  <a:cxn ang="0">
                    <a:pos x="1983" y="603"/>
                  </a:cxn>
                  <a:cxn ang="0">
                    <a:pos x="1983" y="177"/>
                  </a:cxn>
                  <a:cxn ang="0">
                    <a:pos x="1837" y="177"/>
                  </a:cxn>
                  <a:cxn ang="0">
                    <a:pos x="1837" y="0"/>
                  </a:cxn>
                  <a:cxn ang="0">
                    <a:pos x="0" y="0"/>
                  </a:cxn>
                  <a:cxn ang="0">
                    <a:pos x="0" y="603"/>
                  </a:cxn>
                </a:cxnLst>
                <a:rect l="0" t="0" r="r" b="b"/>
                <a:pathLst>
                  <a:path w="1983" h="603">
                    <a:moveTo>
                      <a:pt x="0" y="603"/>
                    </a:moveTo>
                    <a:lnTo>
                      <a:pt x="1983" y="603"/>
                    </a:lnTo>
                    <a:lnTo>
                      <a:pt x="1983" y="177"/>
                    </a:lnTo>
                    <a:lnTo>
                      <a:pt x="1837" y="177"/>
                    </a:lnTo>
                    <a:lnTo>
                      <a:pt x="1837" y="0"/>
                    </a:lnTo>
                    <a:lnTo>
                      <a:pt x="0" y="0"/>
                    </a:lnTo>
                    <a:lnTo>
                      <a:pt x="0" y="603"/>
                    </a:lnTo>
                    <a:close/>
                  </a:path>
                </a:pathLst>
              </a:custGeom>
              <a:solidFill>
                <a:schemeClr val="tx1"/>
              </a:solidFill>
              <a:ln w="4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1" name="Freeform 62"/>
              <p:cNvSpPr>
                <a:spLocks/>
              </p:cNvSpPr>
              <p:nvPr/>
            </p:nvSpPr>
            <p:spPr bwMode="auto">
              <a:xfrm>
                <a:off x="7057090" y="1785926"/>
                <a:ext cx="231775" cy="280988"/>
              </a:xfrm>
              <a:custGeom>
                <a:avLst/>
                <a:gdLst/>
                <a:ahLst/>
                <a:cxnLst>
                  <a:cxn ang="0">
                    <a:pos x="146" y="177"/>
                  </a:cxn>
                  <a:cxn ang="0">
                    <a:pos x="0" y="0"/>
                  </a:cxn>
                  <a:cxn ang="0">
                    <a:pos x="0" y="177"/>
                  </a:cxn>
                  <a:cxn ang="0">
                    <a:pos x="146" y="177"/>
                  </a:cxn>
                </a:cxnLst>
                <a:rect l="0" t="0" r="r" b="b"/>
                <a:pathLst>
                  <a:path w="146" h="177">
                    <a:moveTo>
                      <a:pt x="146" y="177"/>
                    </a:moveTo>
                    <a:lnTo>
                      <a:pt x="0" y="0"/>
                    </a:lnTo>
                    <a:lnTo>
                      <a:pt x="0" y="177"/>
                    </a:lnTo>
                    <a:lnTo>
                      <a:pt x="146" y="17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63"/>
              <p:cNvSpPr>
                <a:spLocks/>
              </p:cNvSpPr>
              <p:nvPr/>
            </p:nvSpPr>
            <p:spPr bwMode="auto">
              <a:xfrm>
                <a:off x="4143372" y="1785926"/>
                <a:ext cx="3148012" cy="957263"/>
              </a:xfrm>
              <a:custGeom>
                <a:avLst/>
                <a:gdLst/>
                <a:ahLst/>
                <a:cxnLst>
                  <a:cxn ang="0">
                    <a:pos x="0" y="603"/>
                  </a:cxn>
                  <a:cxn ang="0">
                    <a:pos x="1983" y="603"/>
                  </a:cxn>
                  <a:cxn ang="0">
                    <a:pos x="1983" y="177"/>
                  </a:cxn>
                  <a:cxn ang="0">
                    <a:pos x="1837" y="177"/>
                  </a:cxn>
                  <a:cxn ang="0">
                    <a:pos x="1837" y="0"/>
                  </a:cxn>
                  <a:cxn ang="0">
                    <a:pos x="0" y="0"/>
                  </a:cxn>
                  <a:cxn ang="0">
                    <a:pos x="0" y="603"/>
                  </a:cxn>
                </a:cxnLst>
                <a:rect l="0" t="0" r="r" b="b"/>
                <a:pathLst>
                  <a:path w="1983" h="603">
                    <a:moveTo>
                      <a:pt x="0" y="603"/>
                    </a:moveTo>
                    <a:lnTo>
                      <a:pt x="1983" y="603"/>
                    </a:lnTo>
                    <a:lnTo>
                      <a:pt x="1983" y="177"/>
                    </a:lnTo>
                    <a:lnTo>
                      <a:pt x="1837" y="177"/>
                    </a:lnTo>
                    <a:lnTo>
                      <a:pt x="1837" y="0"/>
                    </a:lnTo>
                    <a:lnTo>
                      <a:pt x="0" y="0"/>
                    </a:lnTo>
                    <a:lnTo>
                      <a:pt x="0" y="603"/>
                    </a:lnTo>
                    <a:close/>
                  </a:path>
                </a:pathLst>
              </a:custGeom>
              <a:solidFill>
                <a:schemeClr val="tx1"/>
              </a:solidFill>
              <a:ln w="4" cap="rnd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…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PrimitiveOp1();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…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PrimitiveOp2();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…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78" name="Прямая соединительная линия 177"/>
            <p:cNvCxnSpPr/>
            <p:nvPr/>
          </p:nvCxnSpPr>
          <p:spPr>
            <a:xfrm>
              <a:off x="3120380" y="1992620"/>
              <a:ext cx="2000264" cy="1588"/>
            </a:xfrm>
            <a:prstGeom prst="line">
              <a:avLst/>
            </a:prstGeom>
            <a:ln w="28575">
              <a:gradFill>
                <a:gsLst>
                  <a:gs pos="0">
                    <a:schemeClr val="bg1"/>
                  </a:gs>
                  <a:gs pos="60000">
                    <a:schemeClr val="tx1"/>
                  </a:gs>
                </a:gsLst>
                <a:lin ang="0" scaled="0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Овал 179"/>
          <p:cNvSpPr/>
          <p:nvPr/>
        </p:nvSpPr>
        <p:spPr>
          <a:xfrm>
            <a:off x="3018462" y="195166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8518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Цепочка обязанностей – паттерн поведения объектов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3757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44094"/>
            <a:ext cx="784541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Позволяет избежать привязки отправителя запроса</a:t>
            </a:r>
            <a:endParaRPr lang="ru-RU" sz="2200" dirty="0" smtClean="0"/>
          </a:p>
          <a:p>
            <a:r>
              <a:rPr lang="ru-RU" sz="2200" smtClean="0"/>
              <a:t>к его получателю, давая шанс обработать запрос</a:t>
            </a:r>
            <a:endParaRPr lang="ru-RU" sz="2200" dirty="0" smtClean="0"/>
          </a:p>
          <a:p>
            <a:r>
              <a:rPr lang="ru-RU" sz="2200" smtClean="0"/>
              <a:t>нескольким объектам. Связывает объекты-получатели</a:t>
            </a:r>
            <a:endParaRPr lang="ru-RU" sz="2200" dirty="0" smtClean="0"/>
          </a:p>
          <a:p>
            <a:r>
              <a:rPr lang="ru-RU" sz="2200" smtClean="0"/>
              <a:t>в цепочку и передает запрос вдоль этой цепочки, </a:t>
            </a:r>
            <a:endParaRPr lang="ru-RU" sz="2200" dirty="0" smtClean="0"/>
          </a:p>
          <a:p>
            <a:r>
              <a:rPr lang="ru-RU" sz="2200" smtClean="0"/>
              <a:t>пока его не обработают</a:t>
            </a:r>
            <a:r>
              <a:rPr lang="ru-RU" sz="2200" dirty="0" smtClean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2500362" y="142852"/>
            <a:ext cx="6857984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Chain</a:t>
            </a:r>
            <a:r>
              <a:rPr kumimoji="0" lang="en-US" sz="4000" b="1" i="0" u="none" strike="noStrike" kern="1200" cap="none" spc="0" normalizeH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of responsibility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2"/>
          <p:cNvSpPr txBox="1">
            <a:spLocks/>
          </p:cNvSpPr>
          <p:nvPr/>
        </p:nvSpPr>
        <p:spPr>
          <a:xfrm>
            <a:off x="2500362" y="142852"/>
            <a:ext cx="6857984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Chain</a:t>
            </a:r>
            <a:r>
              <a:rPr kumimoji="0" lang="en-US" sz="4000" b="1" i="0" u="none" strike="noStrike" kern="1200" cap="none" spc="0" normalizeH="0" noProof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of responsibility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242888" y="1895475"/>
            <a:ext cx="8720138" cy="2619375"/>
            <a:chOff x="242888" y="1895475"/>
            <a:chExt cx="8720138" cy="2619375"/>
          </a:xfrm>
        </p:grpSpPr>
        <p:grpSp>
          <p:nvGrpSpPr>
            <p:cNvPr id="18437" name="Group 5"/>
            <p:cNvGrpSpPr>
              <a:grpSpLocks noChangeAspect="1"/>
            </p:cNvGrpSpPr>
            <p:nvPr/>
          </p:nvGrpSpPr>
          <p:grpSpPr bwMode="auto">
            <a:xfrm>
              <a:off x="242888" y="1895475"/>
              <a:ext cx="8720138" cy="2619375"/>
              <a:chOff x="153" y="1194"/>
              <a:chExt cx="5493" cy="1650"/>
            </a:xfrm>
          </p:grpSpPr>
          <p:sp>
            <p:nvSpPr>
              <p:cNvPr id="18495" name="Freeform 63"/>
              <p:cNvSpPr>
                <a:spLocks noEditPoints="1"/>
              </p:cNvSpPr>
              <p:nvPr/>
            </p:nvSpPr>
            <p:spPr bwMode="auto">
              <a:xfrm>
                <a:off x="612" y="1480"/>
                <a:ext cx="584" cy="29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20" y="2"/>
                  </a:cxn>
                  <a:cxn ang="0">
                    <a:pos x="128" y="10"/>
                  </a:cxn>
                  <a:cxn ang="0">
                    <a:pos x="120" y="18"/>
                  </a:cxn>
                  <a:cxn ang="0">
                    <a:pos x="8" y="18"/>
                  </a:cxn>
                  <a:cxn ang="0">
                    <a:pos x="0" y="10"/>
                  </a:cxn>
                  <a:cxn ang="0">
                    <a:pos x="8" y="2"/>
                  </a:cxn>
                  <a:cxn ang="0">
                    <a:pos x="200" y="2"/>
                  </a:cxn>
                  <a:cxn ang="0">
                    <a:pos x="235" y="2"/>
                  </a:cxn>
                  <a:cxn ang="0">
                    <a:pos x="227" y="10"/>
                  </a:cxn>
                  <a:cxn ang="0">
                    <a:pos x="227" y="8"/>
                  </a:cxn>
                  <a:cxn ang="0">
                    <a:pos x="235" y="0"/>
                  </a:cxn>
                  <a:cxn ang="0">
                    <a:pos x="311" y="0"/>
                  </a:cxn>
                  <a:cxn ang="0">
                    <a:pos x="319" y="8"/>
                  </a:cxn>
                  <a:cxn ang="0">
                    <a:pos x="311" y="16"/>
                  </a:cxn>
                  <a:cxn ang="0">
                    <a:pos x="235" y="16"/>
                  </a:cxn>
                  <a:cxn ang="0">
                    <a:pos x="243" y="8"/>
                  </a:cxn>
                  <a:cxn ang="0">
                    <a:pos x="243" y="10"/>
                  </a:cxn>
                  <a:cxn ang="0">
                    <a:pos x="235" y="18"/>
                  </a:cxn>
                  <a:cxn ang="0">
                    <a:pos x="200" y="18"/>
                  </a:cxn>
                  <a:cxn ang="0">
                    <a:pos x="192" y="10"/>
                  </a:cxn>
                  <a:cxn ang="0">
                    <a:pos x="200" y="2"/>
                  </a:cxn>
                  <a:cxn ang="0">
                    <a:pos x="391" y="0"/>
                  </a:cxn>
                  <a:cxn ang="0">
                    <a:pos x="503" y="0"/>
                  </a:cxn>
                  <a:cxn ang="0">
                    <a:pos x="511" y="8"/>
                  </a:cxn>
                  <a:cxn ang="0">
                    <a:pos x="503" y="16"/>
                  </a:cxn>
                  <a:cxn ang="0">
                    <a:pos x="391" y="16"/>
                  </a:cxn>
                  <a:cxn ang="0">
                    <a:pos x="383" y="8"/>
                  </a:cxn>
                  <a:cxn ang="0">
                    <a:pos x="391" y="0"/>
                  </a:cxn>
                  <a:cxn ang="0">
                    <a:pos x="583" y="0"/>
                  </a:cxn>
                  <a:cxn ang="0">
                    <a:pos x="695" y="0"/>
                  </a:cxn>
                  <a:cxn ang="0">
                    <a:pos x="703" y="8"/>
                  </a:cxn>
                  <a:cxn ang="0">
                    <a:pos x="695" y="16"/>
                  </a:cxn>
                  <a:cxn ang="0">
                    <a:pos x="583" y="16"/>
                  </a:cxn>
                  <a:cxn ang="0">
                    <a:pos x="575" y="8"/>
                  </a:cxn>
                  <a:cxn ang="0">
                    <a:pos x="583" y="0"/>
                  </a:cxn>
                </a:cxnLst>
                <a:rect l="0" t="0" r="r" b="b"/>
                <a:pathLst>
                  <a:path w="703" h="18">
                    <a:moveTo>
                      <a:pt x="8" y="2"/>
                    </a:moveTo>
                    <a:lnTo>
                      <a:pt x="120" y="2"/>
                    </a:lnTo>
                    <a:cubicBezTo>
                      <a:pt x="125" y="2"/>
                      <a:pt x="128" y="5"/>
                      <a:pt x="128" y="10"/>
                    </a:cubicBezTo>
                    <a:cubicBezTo>
                      <a:pt x="128" y="14"/>
                      <a:pt x="125" y="18"/>
                      <a:pt x="120" y="18"/>
                    </a:cubicBezTo>
                    <a:lnTo>
                      <a:pt x="8" y="18"/>
                    </a:lnTo>
                    <a:cubicBezTo>
                      <a:pt x="4" y="18"/>
                      <a:pt x="0" y="14"/>
                      <a:pt x="0" y="10"/>
                    </a:cubicBezTo>
                    <a:cubicBezTo>
                      <a:pt x="0" y="5"/>
                      <a:pt x="4" y="2"/>
                      <a:pt x="8" y="2"/>
                    </a:cubicBezTo>
                    <a:close/>
                    <a:moveTo>
                      <a:pt x="200" y="2"/>
                    </a:moveTo>
                    <a:lnTo>
                      <a:pt x="235" y="2"/>
                    </a:lnTo>
                    <a:lnTo>
                      <a:pt x="227" y="10"/>
                    </a:lnTo>
                    <a:lnTo>
                      <a:pt x="227" y="8"/>
                    </a:lnTo>
                    <a:cubicBezTo>
                      <a:pt x="227" y="4"/>
                      <a:pt x="230" y="0"/>
                      <a:pt x="235" y="0"/>
                    </a:cubicBezTo>
                    <a:lnTo>
                      <a:pt x="311" y="0"/>
                    </a:lnTo>
                    <a:cubicBezTo>
                      <a:pt x="315" y="0"/>
                      <a:pt x="319" y="4"/>
                      <a:pt x="319" y="8"/>
                    </a:cubicBezTo>
                    <a:cubicBezTo>
                      <a:pt x="319" y="13"/>
                      <a:pt x="315" y="16"/>
                      <a:pt x="311" y="16"/>
                    </a:cubicBezTo>
                    <a:lnTo>
                      <a:pt x="235" y="16"/>
                    </a:lnTo>
                    <a:lnTo>
                      <a:pt x="243" y="8"/>
                    </a:lnTo>
                    <a:lnTo>
                      <a:pt x="243" y="10"/>
                    </a:lnTo>
                    <a:cubicBezTo>
                      <a:pt x="243" y="14"/>
                      <a:pt x="239" y="18"/>
                      <a:pt x="235" y="18"/>
                    </a:cubicBezTo>
                    <a:lnTo>
                      <a:pt x="200" y="18"/>
                    </a:lnTo>
                    <a:cubicBezTo>
                      <a:pt x="196" y="18"/>
                      <a:pt x="192" y="14"/>
                      <a:pt x="192" y="10"/>
                    </a:cubicBezTo>
                    <a:cubicBezTo>
                      <a:pt x="192" y="5"/>
                      <a:pt x="196" y="2"/>
                      <a:pt x="200" y="2"/>
                    </a:cubicBezTo>
                    <a:close/>
                    <a:moveTo>
                      <a:pt x="391" y="0"/>
                    </a:moveTo>
                    <a:lnTo>
                      <a:pt x="503" y="0"/>
                    </a:lnTo>
                    <a:cubicBezTo>
                      <a:pt x="507" y="0"/>
                      <a:pt x="511" y="4"/>
                      <a:pt x="511" y="8"/>
                    </a:cubicBezTo>
                    <a:cubicBezTo>
                      <a:pt x="511" y="13"/>
                      <a:pt x="507" y="16"/>
                      <a:pt x="503" y="16"/>
                    </a:cubicBezTo>
                    <a:lnTo>
                      <a:pt x="391" y="16"/>
                    </a:lnTo>
                    <a:cubicBezTo>
                      <a:pt x="386" y="16"/>
                      <a:pt x="383" y="13"/>
                      <a:pt x="383" y="8"/>
                    </a:cubicBezTo>
                    <a:cubicBezTo>
                      <a:pt x="383" y="4"/>
                      <a:pt x="386" y="0"/>
                      <a:pt x="391" y="0"/>
                    </a:cubicBezTo>
                    <a:close/>
                    <a:moveTo>
                      <a:pt x="583" y="0"/>
                    </a:moveTo>
                    <a:lnTo>
                      <a:pt x="695" y="0"/>
                    </a:lnTo>
                    <a:cubicBezTo>
                      <a:pt x="699" y="0"/>
                      <a:pt x="703" y="4"/>
                      <a:pt x="703" y="8"/>
                    </a:cubicBezTo>
                    <a:cubicBezTo>
                      <a:pt x="703" y="13"/>
                      <a:pt x="699" y="16"/>
                      <a:pt x="695" y="16"/>
                    </a:cubicBezTo>
                    <a:lnTo>
                      <a:pt x="583" y="16"/>
                    </a:lnTo>
                    <a:cubicBezTo>
                      <a:pt x="578" y="16"/>
                      <a:pt x="575" y="13"/>
                      <a:pt x="575" y="8"/>
                    </a:cubicBezTo>
                    <a:cubicBezTo>
                      <a:pt x="575" y="4"/>
                      <a:pt x="578" y="0"/>
                      <a:pt x="583" y="0"/>
                    </a:cubicBezTo>
                    <a:close/>
                  </a:path>
                </a:pathLst>
              </a:custGeom>
              <a:ln w="12700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153" y="1597"/>
                <a:ext cx="660" cy="1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153" y="1597"/>
                <a:ext cx="660" cy="155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153" y="1442"/>
                <a:ext cx="660" cy="1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153" y="1442"/>
                <a:ext cx="660" cy="155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153" y="1241"/>
                <a:ext cx="660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153" y="1241"/>
                <a:ext cx="660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236" y="1244"/>
                <a:ext cx="59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Client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1209" y="1596"/>
                <a:ext cx="1810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1209" y="1596"/>
                <a:ext cx="1810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1218" y="1602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+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1301" y="1602"/>
                <a:ext cx="68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Request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1870" y="1602"/>
                <a:ext cx="25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()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1209" y="1395"/>
                <a:ext cx="1810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1209" y="1395"/>
                <a:ext cx="1810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2" name="Rectangle 20"/>
              <p:cNvSpPr>
                <a:spLocks noChangeArrowheads="1"/>
              </p:cNvSpPr>
              <p:nvPr/>
            </p:nvSpPr>
            <p:spPr bwMode="auto">
              <a:xfrm>
                <a:off x="1218" y="1400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#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3" name="Rectangle 21"/>
              <p:cNvSpPr>
                <a:spLocks noChangeArrowheads="1"/>
              </p:cNvSpPr>
              <p:nvPr/>
            </p:nvSpPr>
            <p:spPr bwMode="auto">
              <a:xfrm>
                <a:off x="1301" y="1400"/>
                <a:ext cx="946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successor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2109" y="1400"/>
                <a:ext cx="25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: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5" name="Rectangle 23"/>
              <p:cNvSpPr>
                <a:spLocks noChangeArrowheads="1"/>
              </p:cNvSpPr>
              <p:nvPr/>
            </p:nvSpPr>
            <p:spPr bwMode="auto">
              <a:xfrm>
                <a:off x="2274" y="1400"/>
                <a:ext cx="771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IHandler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6" name="Rectangle 24"/>
              <p:cNvSpPr>
                <a:spLocks noChangeArrowheads="1"/>
              </p:cNvSpPr>
              <p:nvPr/>
            </p:nvSpPr>
            <p:spPr bwMode="auto">
              <a:xfrm>
                <a:off x="1209" y="1194"/>
                <a:ext cx="1810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7" name="Rectangle 25"/>
              <p:cNvSpPr>
                <a:spLocks noChangeArrowheads="1"/>
              </p:cNvSpPr>
              <p:nvPr/>
            </p:nvSpPr>
            <p:spPr bwMode="auto">
              <a:xfrm>
                <a:off x="1209" y="1194"/>
                <a:ext cx="1810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8" name="Rectangle 26"/>
              <p:cNvSpPr>
                <a:spLocks noChangeArrowheads="1"/>
              </p:cNvSpPr>
              <p:nvPr/>
            </p:nvSpPr>
            <p:spPr bwMode="auto">
              <a:xfrm>
                <a:off x="1788" y="1198"/>
                <a:ext cx="771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IHandler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9" name="Rectangle 27"/>
              <p:cNvSpPr>
                <a:spLocks noChangeArrowheads="1"/>
              </p:cNvSpPr>
              <p:nvPr/>
            </p:nvSpPr>
            <p:spPr bwMode="auto">
              <a:xfrm>
                <a:off x="786" y="2616"/>
                <a:ext cx="922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0" name="Rectangle 28"/>
              <p:cNvSpPr>
                <a:spLocks noChangeArrowheads="1"/>
              </p:cNvSpPr>
              <p:nvPr/>
            </p:nvSpPr>
            <p:spPr bwMode="auto">
              <a:xfrm>
                <a:off x="786" y="2616"/>
                <a:ext cx="922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1" name="Rectangle 29"/>
              <p:cNvSpPr>
                <a:spLocks noChangeArrowheads="1"/>
              </p:cNvSpPr>
              <p:nvPr/>
            </p:nvSpPr>
            <p:spPr bwMode="auto">
              <a:xfrm>
                <a:off x="796" y="2623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+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2" name="Rectangle 30"/>
              <p:cNvSpPr>
                <a:spLocks noChangeArrowheads="1"/>
              </p:cNvSpPr>
              <p:nvPr/>
            </p:nvSpPr>
            <p:spPr bwMode="auto">
              <a:xfrm>
                <a:off x="879" y="2623"/>
                <a:ext cx="68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Request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1448" y="2623"/>
                <a:ext cx="25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()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786" y="2461"/>
                <a:ext cx="922" cy="1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5" name="Rectangle 33"/>
              <p:cNvSpPr>
                <a:spLocks noChangeArrowheads="1"/>
              </p:cNvSpPr>
              <p:nvPr/>
            </p:nvSpPr>
            <p:spPr bwMode="auto">
              <a:xfrm>
                <a:off x="786" y="2461"/>
                <a:ext cx="922" cy="155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786" y="2260"/>
                <a:ext cx="922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7" name="Rectangle 35"/>
              <p:cNvSpPr>
                <a:spLocks noChangeArrowheads="1"/>
              </p:cNvSpPr>
              <p:nvPr/>
            </p:nvSpPr>
            <p:spPr bwMode="auto">
              <a:xfrm>
                <a:off x="786" y="2260"/>
                <a:ext cx="922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8" name="Rectangle 36"/>
              <p:cNvSpPr>
                <a:spLocks noChangeArrowheads="1"/>
              </p:cNvSpPr>
              <p:nvPr/>
            </p:nvSpPr>
            <p:spPr bwMode="auto">
              <a:xfrm>
                <a:off x="925" y="2264"/>
                <a:ext cx="68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Handler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9" name="Rectangle 37"/>
              <p:cNvSpPr>
                <a:spLocks noChangeArrowheads="1"/>
              </p:cNvSpPr>
              <p:nvPr/>
            </p:nvSpPr>
            <p:spPr bwMode="auto">
              <a:xfrm>
                <a:off x="1485" y="2264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0" name="Rectangle 38"/>
              <p:cNvSpPr>
                <a:spLocks noChangeArrowheads="1"/>
              </p:cNvSpPr>
              <p:nvPr/>
            </p:nvSpPr>
            <p:spPr bwMode="auto">
              <a:xfrm>
                <a:off x="2520" y="2616"/>
                <a:ext cx="922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1" name="Rectangle 39"/>
              <p:cNvSpPr>
                <a:spLocks noChangeArrowheads="1"/>
              </p:cNvSpPr>
              <p:nvPr/>
            </p:nvSpPr>
            <p:spPr bwMode="auto">
              <a:xfrm>
                <a:off x="2520" y="2616"/>
                <a:ext cx="922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2" name="Rectangle 40"/>
              <p:cNvSpPr>
                <a:spLocks noChangeArrowheads="1"/>
              </p:cNvSpPr>
              <p:nvPr/>
            </p:nvSpPr>
            <p:spPr bwMode="auto">
              <a:xfrm>
                <a:off x="2531" y="2623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+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3" name="Rectangle 41"/>
              <p:cNvSpPr>
                <a:spLocks noChangeArrowheads="1"/>
              </p:cNvSpPr>
              <p:nvPr/>
            </p:nvSpPr>
            <p:spPr bwMode="auto">
              <a:xfrm>
                <a:off x="2614" y="2623"/>
                <a:ext cx="68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Request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4" name="Rectangle 42"/>
              <p:cNvSpPr>
                <a:spLocks noChangeArrowheads="1"/>
              </p:cNvSpPr>
              <p:nvPr/>
            </p:nvSpPr>
            <p:spPr bwMode="auto">
              <a:xfrm>
                <a:off x="3183" y="2623"/>
                <a:ext cx="25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()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5" name="Rectangle 43"/>
              <p:cNvSpPr>
                <a:spLocks noChangeArrowheads="1"/>
              </p:cNvSpPr>
              <p:nvPr/>
            </p:nvSpPr>
            <p:spPr bwMode="auto">
              <a:xfrm>
                <a:off x="2520" y="2461"/>
                <a:ext cx="922" cy="1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6" name="Rectangle 44"/>
              <p:cNvSpPr>
                <a:spLocks noChangeArrowheads="1"/>
              </p:cNvSpPr>
              <p:nvPr/>
            </p:nvSpPr>
            <p:spPr bwMode="auto">
              <a:xfrm>
                <a:off x="2520" y="2461"/>
                <a:ext cx="922" cy="155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7" name="Rectangle 45"/>
              <p:cNvSpPr>
                <a:spLocks noChangeArrowheads="1"/>
              </p:cNvSpPr>
              <p:nvPr/>
            </p:nvSpPr>
            <p:spPr bwMode="auto">
              <a:xfrm>
                <a:off x="2520" y="2260"/>
                <a:ext cx="922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8" name="Rectangle 46"/>
              <p:cNvSpPr>
                <a:spLocks noChangeArrowheads="1"/>
              </p:cNvSpPr>
              <p:nvPr/>
            </p:nvSpPr>
            <p:spPr bwMode="auto">
              <a:xfrm>
                <a:off x="2520" y="2260"/>
                <a:ext cx="922" cy="201"/>
              </a:xfrm>
              <a:prstGeom prst="rect">
                <a:avLst/>
              </a:pr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9" name="Rectangle 47"/>
              <p:cNvSpPr>
                <a:spLocks noChangeArrowheads="1"/>
              </p:cNvSpPr>
              <p:nvPr/>
            </p:nvSpPr>
            <p:spPr bwMode="auto">
              <a:xfrm>
                <a:off x="2660" y="2264"/>
                <a:ext cx="68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Handler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0" name="Rectangle 48"/>
              <p:cNvSpPr>
                <a:spLocks noChangeArrowheads="1"/>
              </p:cNvSpPr>
              <p:nvPr/>
            </p:nvSpPr>
            <p:spPr bwMode="auto">
              <a:xfrm>
                <a:off x="3220" y="2264"/>
                <a:ext cx="16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1" name="Freeform 49"/>
              <p:cNvSpPr>
                <a:spLocks/>
              </p:cNvSpPr>
              <p:nvPr/>
            </p:nvSpPr>
            <p:spPr bwMode="auto">
              <a:xfrm>
                <a:off x="2114" y="1907"/>
                <a:ext cx="868" cy="3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1"/>
                  </a:cxn>
                  <a:cxn ang="0">
                    <a:pos x="868" y="151"/>
                  </a:cxn>
                  <a:cxn ang="0">
                    <a:pos x="868" y="353"/>
                  </a:cxn>
                </a:cxnLst>
                <a:rect l="0" t="0" r="r" b="b"/>
                <a:pathLst>
                  <a:path w="868" h="353">
                    <a:moveTo>
                      <a:pt x="0" y="0"/>
                    </a:moveTo>
                    <a:lnTo>
                      <a:pt x="0" y="151"/>
                    </a:lnTo>
                    <a:lnTo>
                      <a:pt x="868" y="151"/>
                    </a:lnTo>
                    <a:lnTo>
                      <a:pt x="868" y="353"/>
                    </a:lnTo>
                  </a:path>
                </a:pathLst>
              </a:cu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2" name="Freeform 50"/>
              <p:cNvSpPr>
                <a:spLocks/>
              </p:cNvSpPr>
              <p:nvPr/>
            </p:nvSpPr>
            <p:spPr bwMode="auto">
              <a:xfrm>
                <a:off x="2045" y="1797"/>
                <a:ext cx="13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138" y="110"/>
                  </a:cxn>
                  <a:cxn ang="0">
                    <a:pos x="69" y="0"/>
                  </a:cxn>
                  <a:cxn ang="0">
                    <a:pos x="0" y="110"/>
                  </a:cxn>
                </a:cxnLst>
                <a:rect l="0" t="0" r="r" b="b"/>
                <a:pathLst>
                  <a:path w="138" h="110">
                    <a:moveTo>
                      <a:pt x="0" y="110"/>
                    </a:moveTo>
                    <a:lnTo>
                      <a:pt x="138" y="110"/>
                    </a:lnTo>
                    <a:lnTo>
                      <a:pt x="69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3" name="Freeform 51"/>
              <p:cNvSpPr>
                <a:spLocks/>
              </p:cNvSpPr>
              <p:nvPr/>
            </p:nvSpPr>
            <p:spPr bwMode="auto">
              <a:xfrm>
                <a:off x="2045" y="1797"/>
                <a:ext cx="13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138" y="110"/>
                  </a:cxn>
                  <a:cxn ang="0">
                    <a:pos x="69" y="0"/>
                  </a:cxn>
                  <a:cxn ang="0">
                    <a:pos x="0" y="110"/>
                  </a:cxn>
                </a:cxnLst>
                <a:rect l="0" t="0" r="r" b="b"/>
                <a:pathLst>
                  <a:path w="138" h="110">
                    <a:moveTo>
                      <a:pt x="0" y="110"/>
                    </a:moveTo>
                    <a:lnTo>
                      <a:pt x="138" y="110"/>
                    </a:lnTo>
                    <a:lnTo>
                      <a:pt x="69" y="0"/>
                    </a:lnTo>
                    <a:lnTo>
                      <a:pt x="0" y="110"/>
                    </a:lnTo>
                    <a:close/>
                  </a:path>
                </a:pathLst>
              </a:custGeom>
              <a:noFill/>
              <a:ln w="9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4" name="Freeform 52"/>
              <p:cNvSpPr>
                <a:spLocks/>
              </p:cNvSpPr>
              <p:nvPr/>
            </p:nvSpPr>
            <p:spPr bwMode="auto">
              <a:xfrm>
                <a:off x="1246" y="2058"/>
                <a:ext cx="868" cy="179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0" y="0"/>
                  </a:cxn>
                  <a:cxn ang="0">
                    <a:pos x="868" y="0"/>
                  </a:cxn>
                </a:cxnLst>
                <a:rect l="0" t="0" r="r" b="b"/>
                <a:pathLst>
                  <a:path w="868" h="179">
                    <a:moveTo>
                      <a:pt x="0" y="179"/>
                    </a:moveTo>
                    <a:lnTo>
                      <a:pt x="0" y="0"/>
                    </a:lnTo>
                    <a:lnTo>
                      <a:pt x="868" y="0"/>
                    </a:lnTo>
                  </a:path>
                </a:pathLst>
              </a:cu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5" name="Freeform 53"/>
              <p:cNvSpPr>
                <a:spLocks noEditPoints="1"/>
              </p:cNvSpPr>
              <p:nvPr/>
            </p:nvSpPr>
            <p:spPr bwMode="auto">
              <a:xfrm>
                <a:off x="3589" y="1396"/>
                <a:ext cx="2057" cy="628"/>
              </a:xfrm>
              <a:custGeom>
                <a:avLst/>
                <a:gdLst/>
                <a:ahLst/>
                <a:cxnLst>
                  <a:cxn ang="0">
                    <a:pos x="2057" y="133"/>
                  </a:cxn>
                  <a:cxn ang="0">
                    <a:pos x="1947" y="0"/>
                  </a:cxn>
                  <a:cxn ang="0">
                    <a:pos x="1947" y="133"/>
                  </a:cxn>
                  <a:cxn ang="0">
                    <a:pos x="2057" y="133"/>
                  </a:cxn>
                  <a:cxn ang="0">
                    <a:pos x="0" y="628"/>
                  </a:cxn>
                  <a:cxn ang="0">
                    <a:pos x="2057" y="628"/>
                  </a:cxn>
                  <a:cxn ang="0">
                    <a:pos x="2057" y="133"/>
                  </a:cxn>
                  <a:cxn ang="0">
                    <a:pos x="1947" y="133"/>
                  </a:cxn>
                  <a:cxn ang="0">
                    <a:pos x="1947" y="0"/>
                  </a:cxn>
                  <a:cxn ang="0">
                    <a:pos x="0" y="0"/>
                  </a:cxn>
                  <a:cxn ang="0">
                    <a:pos x="0" y="628"/>
                  </a:cxn>
                </a:cxnLst>
                <a:rect l="0" t="0" r="r" b="b"/>
                <a:pathLst>
                  <a:path w="2057" h="628">
                    <a:moveTo>
                      <a:pt x="2057" y="133"/>
                    </a:moveTo>
                    <a:lnTo>
                      <a:pt x="1947" y="0"/>
                    </a:lnTo>
                    <a:lnTo>
                      <a:pt x="1947" y="133"/>
                    </a:lnTo>
                    <a:lnTo>
                      <a:pt x="2057" y="133"/>
                    </a:lnTo>
                    <a:close/>
                    <a:moveTo>
                      <a:pt x="0" y="628"/>
                    </a:moveTo>
                    <a:lnTo>
                      <a:pt x="2057" y="628"/>
                    </a:lnTo>
                    <a:lnTo>
                      <a:pt x="2057" y="133"/>
                    </a:lnTo>
                    <a:lnTo>
                      <a:pt x="1947" y="133"/>
                    </a:lnTo>
                    <a:lnTo>
                      <a:pt x="1947" y="0"/>
                    </a:lnTo>
                    <a:lnTo>
                      <a:pt x="0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6" name="Freeform 54"/>
              <p:cNvSpPr>
                <a:spLocks/>
              </p:cNvSpPr>
              <p:nvPr/>
            </p:nvSpPr>
            <p:spPr bwMode="auto">
              <a:xfrm>
                <a:off x="5536" y="1396"/>
                <a:ext cx="110" cy="133"/>
              </a:xfrm>
              <a:custGeom>
                <a:avLst/>
                <a:gdLst/>
                <a:ahLst/>
                <a:cxnLst>
                  <a:cxn ang="0">
                    <a:pos x="110" y="133"/>
                  </a:cxn>
                  <a:cxn ang="0">
                    <a:pos x="0" y="0"/>
                  </a:cxn>
                  <a:cxn ang="0">
                    <a:pos x="0" y="133"/>
                  </a:cxn>
                  <a:cxn ang="0">
                    <a:pos x="110" y="133"/>
                  </a:cxn>
                </a:cxnLst>
                <a:rect l="0" t="0" r="r" b="b"/>
                <a:pathLst>
                  <a:path w="110" h="133">
                    <a:moveTo>
                      <a:pt x="110" y="133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110" y="133"/>
                    </a:lnTo>
                    <a:close/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7" name="Freeform 55"/>
              <p:cNvSpPr>
                <a:spLocks/>
              </p:cNvSpPr>
              <p:nvPr/>
            </p:nvSpPr>
            <p:spPr bwMode="auto">
              <a:xfrm>
                <a:off x="3589" y="1396"/>
                <a:ext cx="2057" cy="628"/>
              </a:xfrm>
              <a:custGeom>
                <a:avLst/>
                <a:gdLst/>
                <a:ahLst/>
                <a:cxnLst>
                  <a:cxn ang="0">
                    <a:pos x="0" y="628"/>
                  </a:cxn>
                  <a:cxn ang="0">
                    <a:pos x="2057" y="628"/>
                  </a:cxn>
                  <a:cxn ang="0">
                    <a:pos x="2057" y="133"/>
                  </a:cxn>
                  <a:cxn ang="0">
                    <a:pos x="1947" y="133"/>
                  </a:cxn>
                  <a:cxn ang="0">
                    <a:pos x="1947" y="0"/>
                  </a:cxn>
                  <a:cxn ang="0">
                    <a:pos x="0" y="0"/>
                  </a:cxn>
                  <a:cxn ang="0">
                    <a:pos x="0" y="628"/>
                  </a:cxn>
                </a:cxnLst>
                <a:rect l="0" t="0" r="r" b="b"/>
                <a:pathLst>
                  <a:path w="2057" h="628">
                    <a:moveTo>
                      <a:pt x="0" y="628"/>
                    </a:moveTo>
                    <a:lnTo>
                      <a:pt x="2057" y="628"/>
                    </a:lnTo>
                    <a:lnTo>
                      <a:pt x="2057" y="133"/>
                    </a:lnTo>
                    <a:lnTo>
                      <a:pt x="1947" y="133"/>
                    </a:lnTo>
                    <a:lnTo>
                      <a:pt x="1947" y="0"/>
                    </a:lnTo>
                    <a:lnTo>
                      <a:pt x="0" y="0"/>
                    </a:lnTo>
                    <a:lnTo>
                      <a:pt x="0" y="628"/>
                    </a:lnTo>
                    <a:close/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8" name="Rectangle 56"/>
              <p:cNvSpPr>
                <a:spLocks noChangeArrowheads="1"/>
              </p:cNvSpPr>
              <p:nvPr/>
            </p:nvSpPr>
            <p:spPr bwMode="auto">
              <a:xfrm>
                <a:off x="3633" y="1437"/>
                <a:ext cx="771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Вызывает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9" name="Rectangle 57"/>
              <p:cNvSpPr>
                <a:spLocks noChangeArrowheads="1"/>
              </p:cNvSpPr>
              <p:nvPr/>
            </p:nvSpPr>
            <p:spPr bwMode="auto">
              <a:xfrm>
                <a:off x="3633" y="1621"/>
                <a:ext cx="1595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successor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itchFamily="49" charset="0"/>
                    <a:cs typeface="Arial" pitchFamily="34" charset="0"/>
                  </a:rPr>
                  <a:t>.Request(),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4" name="Rectangle 62"/>
              <p:cNvSpPr>
                <a:spLocks noChangeArrowheads="1"/>
              </p:cNvSpPr>
              <p:nvPr/>
            </p:nvSpPr>
            <p:spPr bwMode="auto">
              <a:xfrm>
                <a:off x="3633" y="1795"/>
                <a:ext cx="171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nsolas" pitchFamily="49" charset="0"/>
                    <a:cs typeface="Arial" pitchFamily="34" charset="0"/>
                  </a:rPr>
                  <a:t>если это необходимо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6" name="Freeform 64"/>
              <p:cNvSpPr>
                <a:spLocks/>
              </p:cNvSpPr>
              <p:nvPr/>
            </p:nvSpPr>
            <p:spPr bwMode="auto">
              <a:xfrm>
                <a:off x="1154" y="1441"/>
                <a:ext cx="55" cy="109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55" y="54"/>
                  </a:cxn>
                  <a:cxn ang="0">
                    <a:pos x="0" y="0"/>
                  </a:cxn>
                </a:cxnLst>
                <a:rect l="0" t="0" r="r" b="b"/>
                <a:pathLst>
                  <a:path w="55" h="109">
                    <a:moveTo>
                      <a:pt x="0" y="109"/>
                    </a:moveTo>
                    <a:lnTo>
                      <a:pt x="55" y="54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97" name="Овал 96"/>
            <p:cNvSpPr/>
            <p:nvPr/>
          </p:nvSpPr>
          <p:spPr>
            <a:xfrm>
              <a:off x="3714744" y="2650325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3786182" y="2690998"/>
              <a:ext cx="2000264" cy="1588"/>
            </a:xfrm>
            <a:prstGeom prst="line">
              <a:avLst/>
            </a:prstGeom>
            <a:ln w="28575">
              <a:gradFill>
                <a:gsLst>
                  <a:gs pos="0">
                    <a:schemeClr val="bg1"/>
                  </a:gs>
                  <a:gs pos="76000">
                    <a:schemeClr val="tx1"/>
                  </a:gs>
                </a:gsLst>
                <a:lin ang="0" scaled="0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5884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Команда – паттерн поведения объектов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3757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44094"/>
            <a:ext cx="820769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Инкапсулирует запрос как объект, позволяя тем самым</a:t>
            </a:r>
          </a:p>
          <a:p>
            <a:r>
              <a:rPr lang="ru-RU" sz="2200" dirty="0" smtClean="0"/>
              <a:t>задавать параметры клиентов для обработки</a:t>
            </a:r>
          </a:p>
          <a:p>
            <a:r>
              <a:rPr lang="ru-RU" sz="2200" dirty="0" smtClean="0"/>
              <a:t>соответствующих запросов, ставить запросы в очередь</a:t>
            </a:r>
          </a:p>
          <a:p>
            <a:r>
              <a:rPr lang="ru-RU" sz="2200" dirty="0" smtClean="0"/>
              <a:t>или протоколировать их, а также поддерживать отмену </a:t>
            </a:r>
          </a:p>
          <a:p>
            <a:r>
              <a:rPr lang="ru-RU" sz="2200" dirty="0" smtClean="0"/>
              <a:t>операций.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Command</a:t>
            </a:r>
          </a:p>
        </p:txBody>
      </p:sp>
      <p:grpSp>
        <p:nvGrpSpPr>
          <p:cNvPr id="19461" name="Group 5"/>
          <p:cNvGrpSpPr>
            <a:grpSpLocks noChangeAspect="1"/>
          </p:cNvGrpSpPr>
          <p:nvPr/>
        </p:nvGrpSpPr>
        <p:grpSpPr bwMode="auto">
          <a:xfrm>
            <a:off x="190500" y="1824038"/>
            <a:ext cx="8794750" cy="2724150"/>
            <a:chOff x="120" y="1149"/>
            <a:chExt cx="5540" cy="1716"/>
          </a:xfrm>
        </p:grpSpPr>
        <p:sp>
          <p:nvSpPr>
            <p:cNvPr id="19511" name="Freeform 55"/>
            <p:cNvSpPr>
              <a:spLocks/>
            </p:cNvSpPr>
            <p:nvPr/>
          </p:nvSpPr>
          <p:spPr bwMode="auto">
            <a:xfrm>
              <a:off x="2206" y="1408"/>
              <a:ext cx="137" cy="83"/>
            </a:xfrm>
            <a:custGeom>
              <a:avLst/>
              <a:gdLst/>
              <a:ahLst/>
              <a:cxnLst>
                <a:cxn ang="0">
                  <a:pos x="68" y="83"/>
                </a:cxn>
                <a:cxn ang="0">
                  <a:pos x="0" y="42"/>
                </a:cxn>
                <a:cxn ang="0">
                  <a:pos x="68" y="0"/>
                </a:cxn>
                <a:cxn ang="0">
                  <a:pos x="137" y="42"/>
                </a:cxn>
                <a:cxn ang="0">
                  <a:pos x="68" y="83"/>
                </a:cxn>
              </a:cxnLst>
              <a:rect l="0" t="0" r="r" b="b"/>
              <a:pathLst>
                <a:path w="137" h="83">
                  <a:moveTo>
                    <a:pt x="68" y="83"/>
                  </a:moveTo>
                  <a:lnTo>
                    <a:pt x="0" y="42"/>
                  </a:lnTo>
                  <a:lnTo>
                    <a:pt x="68" y="0"/>
                  </a:lnTo>
                  <a:lnTo>
                    <a:pt x="137" y="42"/>
                  </a:lnTo>
                  <a:lnTo>
                    <a:pt x="68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20" y="1550"/>
              <a:ext cx="658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120" y="1550"/>
              <a:ext cx="658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20" y="1349"/>
              <a:ext cx="658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20" y="1349"/>
              <a:ext cx="658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20" y="1149"/>
              <a:ext cx="658" cy="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20" y="1149"/>
              <a:ext cx="658" cy="20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03" y="1152"/>
              <a:ext cx="59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298" y="1550"/>
              <a:ext cx="920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298" y="1550"/>
              <a:ext cx="920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311" y="1556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394" y="1556"/>
              <a:ext cx="68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Execute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1953" y="1556"/>
              <a:ext cx="25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1298" y="1349"/>
              <a:ext cx="920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1298" y="1349"/>
              <a:ext cx="920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1298" y="1149"/>
              <a:ext cx="920" cy="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1298" y="1149"/>
              <a:ext cx="920" cy="20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1476" y="1152"/>
              <a:ext cx="68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Invoker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9" name="Freeform 23"/>
            <p:cNvSpPr>
              <a:spLocks noEditPoints="1"/>
            </p:cNvSpPr>
            <p:nvPr/>
          </p:nvSpPr>
          <p:spPr bwMode="auto">
            <a:xfrm>
              <a:off x="3929" y="2415"/>
              <a:ext cx="1731" cy="450"/>
            </a:xfrm>
            <a:custGeom>
              <a:avLst/>
              <a:gdLst/>
              <a:ahLst/>
              <a:cxnLst>
                <a:cxn ang="0">
                  <a:pos x="1731" y="132"/>
                </a:cxn>
                <a:cxn ang="0">
                  <a:pos x="1621" y="0"/>
                </a:cxn>
                <a:cxn ang="0">
                  <a:pos x="1621" y="132"/>
                </a:cxn>
                <a:cxn ang="0">
                  <a:pos x="1731" y="132"/>
                </a:cxn>
                <a:cxn ang="0">
                  <a:pos x="0" y="450"/>
                </a:cxn>
                <a:cxn ang="0">
                  <a:pos x="1731" y="450"/>
                </a:cxn>
                <a:cxn ang="0">
                  <a:pos x="1731" y="132"/>
                </a:cxn>
                <a:cxn ang="0">
                  <a:pos x="1621" y="132"/>
                </a:cxn>
                <a:cxn ang="0">
                  <a:pos x="1621" y="0"/>
                </a:cxn>
                <a:cxn ang="0">
                  <a:pos x="0" y="0"/>
                </a:cxn>
                <a:cxn ang="0">
                  <a:pos x="0" y="450"/>
                </a:cxn>
              </a:cxnLst>
              <a:rect l="0" t="0" r="r" b="b"/>
              <a:pathLst>
                <a:path w="1731" h="450">
                  <a:moveTo>
                    <a:pt x="1731" y="132"/>
                  </a:moveTo>
                  <a:lnTo>
                    <a:pt x="1621" y="0"/>
                  </a:lnTo>
                  <a:lnTo>
                    <a:pt x="1621" y="132"/>
                  </a:lnTo>
                  <a:lnTo>
                    <a:pt x="1731" y="132"/>
                  </a:lnTo>
                  <a:close/>
                  <a:moveTo>
                    <a:pt x="0" y="450"/>
                  </a:moveTo>
                  <a:lnTo>
                    <a:pt x="1731" y="450"/>
                  </a:lnTo>
                  <a:lnTo>
                    <a:pt x="1731" y="132"/>
                  </a:lnTo>
                  <a:lnTo>
                    <a:pt x="1621" y="132"/>
                  </a:lnTo>
                  <a:lnTo>
                    <a:pt x="1621" y="0"/>
                  </a:lnTo>
                  <a:lnTo>
                    <a:pt x="0" y="0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auto">
            <a:xfrm>
              <a:off x="5550" y="2415"/>
              <a:ext cx="110" cy="132"/>
            </a:xfrm>
            <a:custGeom>
              <a:avLst/>
              <a:gdLst/>
              <a:ahLst/>
              <a:cxnLst>
                <a:cxn ang="0">
                  <a:pos x="110" y="13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110" y="132"/>
                </a:cxn>
              </a:cxnLst>
              <a:rect l="0" t="0" r="r" b="b"/>
              <a:pathLst>
                <a:path w="110" h="132">
                  <a:moveTo>
                    <a:pt x="110" y="132"/>
                  </a:moveTo>
                  <a:lnTo>
                    <a:pt x="0" y="0"/>
                  </a:lnTo>
                  <a:lnTo>
                    <a:pt x="0" y="132"/>
                  </a:lnTo>
                  <a:lnTo>
                    <a:pt x="110" y="132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auto">
            <a:xfrm>
              <a:off x="3929" y="2415"/>
              <a:ext cx="1731" cy="450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1731" y="450"/>
                </a:cxn>
                <a:cxn ang="0">
                  <a:pos x="1731" y="132"/>
                </a:cxn>
                <a:cxn ang="0">
                  <a:pos x="1621" y="132"/>
                </a:cxn>
                <a:cxn ang="0">
                  <a:pos x="1621" y="0"/>
                </a:cxn>
                <a:cxn ang="0">
                  <a:pos x="0" y="0"/>
                </a:cxn>
                <a:cxn ang="0">
                  <a:pos x="0" y="450"/>
                </a:cxn>
              </a:cxnLst>
              <a:rect l="0" t="0" r="r" b="b"/>
              <a:pathLst>
                <a:path w="1731" h="450">
                  <a:moveTo>
                    <a:pt x="0" y="450"/>
                  </a:moveTo>
                  <a:lnTo>
                    <a:pt x="1731" y="450"/>
                  </a:lnTo>
                  <a:lnTo>
                    <a:pt x="1731" y="132"/>
                  </a:lnTo>
                  <a:lnTo>
                    <a:pt x="1621" y="132"/>
                  </a:lnTo>
                  <a:lnTo>
                    <a:pt x="1621" y="0"/>
                  </a:lnTo>
                  <a:lnTo>
                    <a:pt x="0" y="0"/>
                  </a:lnTo>
                  <a:lnTo>
                    <a:pt x="0" y="45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3977" y="2455"/>
              <a:ext cx="7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3977" y="2629"/>
              <a:ext cx="7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receiver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4619" y="2629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4701" y="2629"/>
              <a:ext cx="59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5187" y="2629"/>
              <a:ext cx="25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778" y="1450"/>
              <a:ext cx="52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" y="0"/>
                </a:cxn>
                <a:cxn ang="0">
                  <a:pos x="130" y="0"/>
                </a:cxn>
                <a:cxn ang="0">
                  <a:pos x="520" y="0"/>
                </a:cxn>
              </a:cxnLst>
              <a:rect l="0" t="0" r="r" b="b"/>
              <a:pathLst>
                <a:path w="520">
                  <a:moveTo>
                    <a:pt x="0" y="0"/>
                  </a:moveTo>
                  <a:lnTo>
                    <a:pt x="130" y="0"/>
                  </a:lnTo>
                  <a:lnTo>
                    <a:pt x="130" y="0"/>
                  </a:lnTo>
                  <a:lnTo>
                    <a:pt x="5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1243" y="1396"/>
              <a:ext cx="55" cy="108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55" y="54"/>
                </a:cxn>
                <a:cxn ang="0">
                  <a:pos x="0" y="0"/>
                </a:cxn>
              </a:cxnLst>
              <a:rect l="0" t="0" r="r" b="b"/>
              <a:pathLst>
                <a:path w="55" h="108">
                  <a:moveTo>
                    <a:pt x="0" y="108"/>
                  </a:moveTo>
                  <a:lnTo>
                    <a:pt x="55" y="54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auto">
            <a:xfrm>
              <a:off x="2547" y="1538"/>
              <a:ext cx="1001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2547" y="1538"/>
              <a:ext cx="1001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2557" y="1547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2640" y="1547"/>
              <a:ext cx="68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Execute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3" name="Rectangle 37"/>
            <p:cNvSpPr>
              <a:spLocks noChangeArrowheads="1"/>
            </p:cNvSpPr>
            <p:nvPr/>
          </p:nvSpPr>
          <p:spPr bwMode="auto">
            <a:xfrm>
              <a:off x="3208" y="1547"/>
              <a:ext cx="25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4" name="Rectangle 38"/>
            <p:cNvSpPr>
              <a:spLocks noChangeArrowheads="1"/>
            </p:cNvSpPr>
            <p:nvPr/>
          </p:nvSpPr>
          <p:spPr bwMode="auto">
            <a:xfrm>
              <a:off x="2547" y="1161"/>
              <a:ext cx="1001" cy="3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2547" y="1161"/>
              <a:ext cx="1001" cy="377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2603" y="1171"/>
              <a:ext cx="102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2722" y="1345"/>
              <a:ext cx="7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ICommand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2586" y="2591"/>
              <a:ext cx="921" cy="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>
              <a:off x="2586" y="2591"/>
              <a:ext cx="921" cy="20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>
              <a:off x="2594" y="2593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2676" y="2593"/>
              <a:ext cx="68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Execute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3244" y="2593"/>
              <a:ext cx="25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2586" y="2390"/>
              <a:ext cx="921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2586" y="2390"/>
              <a:ext cx="921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2594" y="2400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2676" y="2400"/>
              <a:ext cx="51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2586" y="2189"/>
              <a:ext cx="921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2586" y="2189"/>
              <a:ext cx="921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2768" y="2198"/>
              <a:ext cx="68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Command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10" name="Freeform 54"/>
            <p:cNvSpPr>
              <a:spLocks/>
            </p:cNvSpPr>
            <p:nvPr/>
          </p:nvSpPr>
          <p:spPr bwMode="auto">
            <a:xfrm>
              <a:off x="2218" y="1450"/>
              <a:ext cx="32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" y="0"/>
                </a:cxn>
                <a:cxn ang="0">
                  <a:pos x="130" y="0"/>
                </a:cxn>
                <a:cxn ang="0">
                  <a:pos x="329" y="0"/>
                </a:cxn>
              </a:cxnLst>
              <a:rect l="0" t="0" r="r" b="b"/>
              <a:pathLst>
                <a:path w="329">
                  <a:moveTo>
                    <a:pt x="0" y="0"/>
                  </a:moveTo>
                  <a:lnTo>
                    <a:pt x="130" y="0"/>
                  </a:lnTo>
                  <a:lnTo>
                    <a:pt x="130" y="0"/>
                  </a:lnTo>
                  <a:lnTo>
                    <a:pt x="329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2" name="Freeform 56"/>
            <p:cNvSpPr>
              <a:spLocks/>
            </p:cNvSpPr>
            <p:nvPr/>
          </p:nvSpPr>
          <p:spPr bwMode="auto">
            <a:xfrm>
              <a:off x="2206" y="1408"/>
              <a:ext cx="137" cy="83"/>
            </a:xfrm>
            <a:custGeom>
              <a:avLst/>
              <a:gdLst/>
              <a:ahLst/>
              <a:cxnLst>
                <a:cxn ang="0">
                  <a:pos x="68" y="83"/>
                </a:cxn>
                <a:cxn ang="0">
                  <a:pos x="0" y="42"/>
                </a:cxn>
                <a:cxn ang="0">
                  <a:pos x="68" y="0"/>
                </a:cxn>
                <a:cxn ang="0">
                  <a:pos x="137" y="42"/>
                </a:cxn>
                <a:cxn ang="0">
                  <a:pos x="68" y="83"/>
                </a:cxn>
              </a:cxnLst>
              <a:rect l="0" t="0" r="r" b="b"/>
              <a:pathLst>
                <a:path w="137" h="83">
                  <a:moveTo>
                    <a:pt x="68" y="83"/>
                  </a:moveTo>
                  <a:lnTo>
                    <a:pt x="0" y="42"/>
                  </a:lnTo>
                  <a:lnTo>
                    <a:pt x="68" y="0"/>
                  </a:lnTo>
                  <a:lnTo>
                    <a:pt x="137" y="42"/>
                  </a:lnTo>
                  <a:lnTo>
                    <a:pt x="68" y="83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3" name="Freeform 57"/>
            <p:cNvSpPr>
              <a:spLocks noEditPoints="1"/>
            </p:cNvSpPr>
            <p:nvPr/>
          </p:nvSpPr>
          <p:spPr bwMode="auto">
            <a:xfrm>
              <a:off x="3042" y="1844"/>
              <a:ext cx="11" cy="3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9" y="42"/>
                </a:cxn>
                <a:cxn ang="0">
                  <a:pos x="11" y="50"/>
                </a:cxn>
                <a:cxn ang="0">
                  <a:pos x="8" y="50"/>
                </a:cxn>
                <a:cxn ang="0">
                  <a:pos x="16" y="42"/>
                </a:cxn>
                <a:cxn ang="0">
                  <a:pos x="16" y="245"/>
                </a:cxn>
                <a:cxn ang="0">
                  <a:pos x="8" y="253"/>
                </a:cxn>
                <a:cxn ang="0">
                  <a:pos x="0" y="245"/>
                </a:cxn>
                <a:cxn ang="0">
                  <a:pos x="0" y="42"/>
                </a:cxn>
                <a:cxn ang="0">
                  <a:pos x="8" y="34"/>
                </a:cxn>
                <a:cxn ang="0">
                  <a:pos x="11" y="34"/>
                </a:cxn>
                <a:cxn ang="0">
                  <a:pos x="3" y="42"/>
                </a:cxn>
                <a:cxn ang="0">
                  <a:pos x="3" y="8"/>
                </a:cxn>
                <a:cxn ang="0">
                  <a:pos x="11" y="0"/>
                </a:cxn>
                <a:cxn ang="0">
                  <a:pos x="19" y="8"/>
                </a:cxn>
                <a:cxn ang="0">
                  <a:pos x="16" y="389"/>
                </a:cxn>
                <a:cxn ang="0">
                  <a:pos x="16" y="602"/>
                </a:cxn>
                <a:cxn ang="0">
                  <a:pos x="8" y="610"/>
                </a:cxn>
                <a:cxn ang="0">
                  <a:pos x="0" y="602"/>
                </a:cxn>
                <a:cxn ang="0">
                  <a:pos x="0" y="389"/>
                </a:cxn>
                <a:cxn ang="0">
                  <a:pos x="8" y="381"/>
                </a:cxn>
                <a:cxn ang="0">
                  <a:pos x="16" y="389"/>
                </a:cxn>
              </a:cxnLst>
              <a:rect l="0" t="0" r="r" b="b"/>
              <a:pathLst>
                <a:path w="19" h="610">
                  <a:moveTo>
                    <a:pt x="19" y="8"/>
                  </a:moveTo>
                  <a:lnTo>
                    <a:pt x="19" y="42"/>
                  </a:lnTo>
                  <a:cubicBezTo>
                    <a:pt x="19" y="47"/>
                    <a:pt x="15" y="50"/>
                    <a:pt x="11" y="50"/>
                  </a:cubicBezTo>
                  <a:lnTo>
                    <a:pt x="8" y="50"/>
                  </a:lnTo>
                  <a:lnTo>
                    <a:pt x="16" y="42"/>
                  </a:lnTo>
                  <a:lnTo>
                    <a:pt x="16" y="245"/>
                  </a:lnTo>
                  <a:cubicBezTo>
                    <a:pt x="16" y="249"/>
                    <a:pt x="12" y="253"/>
                    <a:pt x="8" y="253"/>
                  </a:cubicBezTo>
                  <a:cubicBezTo>
                    <a:pt x="4" y="253"/>
                    <a:pt x="0" y="249"/>
                    <a:pt x="0" y="245"/>
                  </a:cubicBezTo>
                  <a:lnTo>
                    <a:pt x="0" y="42"/>
                  </a:lnTo>
                  <a:cubicBezTo>
                    <a:pt x="0" y="38"/>
                    <a:pt x="4" y="34"/>
                    <a:pt x="8" y="34"/>
                  </a:cubicBezTo>
                  <a:lnTo>
                    <a:pt x="11" y="34"/>
                  </a:lnTo>
                  <a:lnTo>
                    <a:pt x="3" y="42"/>
                  </a:lnTo>
                  <a:lnTo>
                    <a:pt x="3" y="8"/>
                  </a:lnTo>
                  <a:cubicBezTo>
                    <a:pt x="3" y="3"/>
                    <a:pt x="7" y="0"/>
                    <a:pt x="11" y="0"/>
                  </a:cubicBezTo>
                  <a:cubicBezTo>
                    <a:pt x="15" y="0"/>
                    <a:pt x="19" y="3"/>
                    <a:pt x="19" y="8"/>
                  </a:cubicBezTo>
                  <a:close/>
                  <a:moveTo>
                    <a:pt x="16" y="389"/>
                  </a:moveTo>
                  <a:lnTo>
                    <a:pt x="16" y="602"/>
                  </a:lnTo>
                  <a:cubicBezTo>
                    <a:pt x="16" y="606"/>
                    <a:pt x="12" y="610"/>
                    <a:pt x="8" y="610"/>
                  </a:cubicBezTo>
                  <a:cubicBezTo>
                    <a:pt x="4" y="610"/>
                    <a:pt x="0" y="606"/>
                    <a:pt x="0" y="602"/>
                  </a:cubicBezTo>
                  <a:lnTo>
                    <a:pt x="0" y="389"/>
                  </a:lnTo>
                  <a:cubicBezTo>
                    <a:pt x="0" y="384"/>
                    <a:pt x="4" y="381"/>
                    <a:pt x="8" y="381"/>
                  </a:cubicBezTo>
                  <a:cubicBezTo>
                    <a:pt x="12" y="381"/>
                    <a:pt x="16" y="384"/>
                    <a:pt x="16" y="389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4" name="Freeform 58"/>
            <p:cNvSpPr>
              <a:spLocks/>
            </p:cNvSpPr>
            <p:nvPr/>
          </p:nvSpPr>
          <p:spPr bwMode="auto">
            <a:xfrm>
              <a:off x="2979" y="1739"/>
              <a:ext cx="138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38" y="110"/>
                </a:cxn>
                <a:cxn ang="0">
                  <a:pos x="69" y="0"/>
                </a:cxn>
                <a:cxn ang="0">
                  <a:pos x="0" y="110"/>
                </a:cxn>
              </a:cxnLst>
              <a:rect l="0" t="0" r="r" b="b"/>
              <a:pathLst>
                <a:path w="138" h="110">
                  <a:moveTo>
                    <a:pt x="0" y="110"/>
                  </a:moveTo>
                  <a:lnTo>
                    <a:pt x="138" y="110"/>
                  </a:lnTo>
                  <a:lnTo>
                    <a:pt x="69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5" name="Freeform 59"/>
            <p:cNvSpPr>
              <a:spLocks/>
            </p:cNvSpPr>
            <p:nvPr/>
          </p:nvSpPr>
          <p:spPr bwMode="auto">
            <a:xfrm>
              <a:off x="2979" y="1739"/>
              <a:ext cx="138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38" y="110"/>
                </a:cxn>
                <a:cxn ang="0">
                  <a:pos x="69" y="0"/>
                </a:cxn>
                <a:cxn ang="0">
                  <a:pos x="0" y="110"/>
                </a:cxn>
              </a:cxnLst>
              <a:rect l="0" t="0" r="r" b="b"/>
              <a:pathLst>
                <a:path w="138" h="110">
                  <a:moveTo>
                    <a:pt x="0" y="110"/>
                  </a:moveTo>
                  <a:lnTo>
                    <a:pt x="138" y="110"/>
                  </a:lnTo>
                  <a:lnTo>
                    <a:pt x="69" y="0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1380" y="2590"/>
              <a:ext cx="839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1380" y="2590"/>
              <a:ext cx="839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1394" y="2593"/>
              <a:ext cx="16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1476" y="2593"/>
              <a:ext cx="595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1953" y="2593"/>
              <a:ext cx="25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21" name="Rectangle 65"/>
            <p:cNvSpPr>
              <a:spLocks noChangeArrowheads="1"/>
            </p:cNvSpPr>
            <p:nvPr/>
          </p:nvSpPr>
          <p:spPr bwMode="auto">
            <a:xfrm>
              <a:off x="1380" y="2390"/>
              <a:ext cx="839" cy="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2" name="Rectangle 66"/>
            <p:cNvSpPr>
              <a:spLocks noChangeArrowheads="1"/>
            </p:cNvSpPr>
            <p:nvPr/>
          </p:nvSpPr>
          <p:spPr bwMode="auto">
            <a:xfrm>
              <a:off x="1380" y="2390"/>
              <a:ext cx="839" cy="200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1380" y="2189"/>
              <a:ext cx="839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1380" y="2189"/>
              <a:ext cx="839" cy="20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1476" y="2198"/>
              <a:ext cx="7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Receiver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26" name="Freeform 70"/>
            <p:cNvSpPr>
              <a:spLocks noEditPoints="1"/>
            </p:cNvSpPr>
            <p:nvPr/>
          </p:nvSpPr>
          <p:spPr bwMode="auto">
            <a:xfrm>
              <a:off x="2215" y="2486"/>
              <a:ext cx="376" cy="9"/>
            </a:xfrm>
            <a:custGeom>
              <a:avLst/>
              <a:gdLst/>
              <a:ahLst/>
              <a:cxnLst>
                <a:cxn ang="0">
                  <a:pos x="649" y="16"/>
                </a:cxn>
                <a:cxn ang="0">
                  <a:pos x="537" y="16"/>
                </a:cxn>
                <a:cxn ang="0">
                  <a:pos x="529" y="8"/>
                </a:cxn>
                <a:cxn ang="0">
                  <a:pos x="537" y="0"/>
                </a:cxn>
                <a:cxn ang="0">
                  <a:pos x="649" y="0"/>
                </a:cxn>
                <a:cxn ang="0">
                  <a:pos x="657" y="8"/>
                </a:cxn>
                <a:cxn ang="0">
                  <a:pos x="649" y="16"/>
                </a:cxn>
                <a:cxn ang="0">
                  <a:pos x="457" y="16"/>
                </a:cxn>
                <a:cxn ang="0">
                  <a:pos x="422" y="16"/>
                </a:cxn>
                <a:cxn ang="0">
                  <a:pos x="414" y="8"/>
                </a:cxn>
                <a:cxn ang="0">
                  <a:pos x="414" y="8"/>
                </a:cxn>
                <a:cxn ang="0">
                  <a:pos x="422" y="16"/>
                </a:cxn>
                <a:cxn ang="0">
                  <a:pos x="345" y="16"/>
                </a:cxn>
                <a:cxn ang="0">
                  <a:pos x="337" y="8"/>
                </a:cxn>
                <a:cxn ang="0">
                  <a:pos x="345" y="0"/>
                </a:cxn>
                <a:cxn ang="0">
                  <a:pos x="422" y="0"/>
                </a:cxn>
                <a:cxn ang="0">
                  <a:pos x="430" y="8"/>
                </a:cxn>
                <a:cxn ang="0">
                  <a:pos x="430" y="8"/>
                </a:cxn>
                <a:cxn ang="0">
                  <a:pos x="422" y="0"/>
                </a:cxn>
                <a:cxn ang="0">
                  <a:pos x="457" y="0"/>
                </a:cxn>
                <a:cxn ang="0">
                  <a:pos x="465" y="8"/>
                </a:cxn>
                <a:cxn ang="0">
                  <a:pos x="457" y="16"/>
                </a:cxn>
                <a:cxn ang="0">
                  <a:pos x="265" y="16"/>
                </a:cxn>
                <a:cxn ang="0">
                  <a:pos x="153" y="16"/>
                </a:cxn>
                <a:cxn ang="0">
                  <a:pos x="145" y="8"/>
                </a:cxn>
                <a:cxn ang="0">
                  <a:pos x="153" y="0"/>
                </a:cxn>
                <a:cxn ang="0">
                  <a:pos x="265" y="0"/>
                </a:cxn>
                <a:cxn ang="0">
                  <a:pos x="273" y="8"/>
                </a:cxn>
                <a:cxn ang="0">
                  <a:pos x="265" y="16"/>
                </a:cxn>
                <a:cxn ang="0">
                  <a:pos x="73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73" y="0"/>
                </a:cxn>
                <a:cxn ang="0">
                  <a:pos x="81" y="8"/>
                </a:cxn>
                <a:cxn ang="0">
                  <a:pos x="73" y="16"/>
                </a:cxn>
              </a:cxnLst>
              <a:rect l="0" t="0" r="r" b="b"/>
              <a:pathLst>
                <a:path w="657" h="16">
                  <a:moveTo>
                    <a:pt x="649" y="16"/>
                  </a:moveTo>
                  <a:lnTo>
                    <a:pt x="537" y="16"/>
                  </a:lnTo>
                  <a:cubicBezTo>
                    <a:pt x="532" y="16"/>
                    <a:pt x="529" y="12"/>
                    <a:pt x="529" y="8"/>
                  </a:cubicBezTo>
                  <a:cubicBezTo>
                    <a:pt x="529" y="3"/>
                    <a:pt x="532" y="0"/>
                    <a:pt x="537" y="0"/>
                  </a:cubicBezTo>
                  <a:lnTo>
                    <a:pt x="649" y="0"/>
                  </a:lnTo>
                  <a:cubicBezTo>
                    <a:pt x="653" y="0"/>
                    <a:pt x="657" y="3"/>
                    <a:pt x="657" y="8"/>
                  </a:cubicBezTo>
                  <a:cubicBezTo>
                    <a:pt x="657" y="12"/>
                    <a:pt x="653" y="16"/>
                    <a:pt x="649" y="16"/>
                  </a:cubicBezTo>
                  <a:close/>
                  <a:moveTo>
                    <a:pt x="457" y="16"/>
                  </a:moveTo>
                  <a:lnTo>
                    <a:pt x="422" y="16"/>
                  </a:lnTo>
                  <a:cubicBezTo>
                    <a:pt x="417" y="16"/>
                    <a:pt x="414" y="12"/>
                    <a:pt x="414" y="8"/>
                  </a:cubicBezTo>
                  <a:lnTo>
                    <a:pt x="414" y="8"/>
                  </a:lnTo>
                  <a:lnTo>
                    <a:pt x="422" y="16"/>
                  </a:lnTo>
                  <a:lnTo>
                    <a:pt x="345" y="16"/>
                  </a:lnTo>
                  <a:cubicBezTo>
                    <a:pt x="340" y="16"/>
                    <a:pt x="337" y="12"/>
                    <a:pt x="337" y="8"/>
                  </a:cubicBezTo>
                  <a:cubicBezTo>
                    <a:pt x="337" y="3"/>
                    <a:pt x="340" y="0"/>
                    <a:pt x="345" y="0"/>
                  </a:cubicBezTo>
                  <a:lnTo>
                    <a:pt x="422" y="0"/>
                  </a:lnTo>
                  <a:cubicBezTo>
                    <a:pt x="426" y="0"/>
                    <a:pt x="430" y="3"/>
                    <a:pt x="430" y="8"/>
                  </a:cubicBezTo>
                  <a:lnTo>
                    <a:pt x="430" y="8"/>
                  </a:lnTo>
                  <a:lnTo>
                    <a:pt x="422" y="0"/>
                  </a:lnTo>
                  <a:lnTo>
                    <a:pt x="457" y="0"/>
                  </a:lnTo>
                  <a:cubicBezTo>
                    <a:pt x="461" y="0"/>
                    <a:pt x="465" y="3"/>
                    <a:pt x="465" y="8"/>
                  </a:cubicBezTo>
                  <a:cubicBezTo>
                    <a:pt x="465" y="12"/>
                    <a:pt x="461" y="16"/>
                    <a:pt x="457" y="16"/>
                  </a:cubicBezTo>
                  <a:close/>
                  <a:moveTo>
                    <a:pt x="265" y="16"/>
                  </a:moveTo>
                  <a:lnTo>
                    <a:pt x="153" y="16"/>
                  </a:lnTo>
                  <a:cubicBezTo>
                    <a:pt x="148" y="16"/>
                    <a:pt x="145" y="12"/>
                    <a:pt x="145" y="8"/>
                  </a:cubicBezTo>
                  <a:cubicBezTo>
                    <a:pt x="145" y="3"/>
                    <a:pt x="148" y="0"/>
                    <a:pt x="153" y="0"/>
                  </a:cubicBezTo>
                  <a:lnTo>
                    <a:pt x="265" y="0"/>
                  </a:lnTo>
                  <a:cubicBezTo>
                    <a:pt x="269" y="0"/>
                    <a:pt x="273" y="3"/>
                    <a:pt x="273" y="8"/>
                  </a:cubicBezTo>
                  <a:cubicBezTo>
                    <a:pt x="273" y="12"/>
                    <a:pt x="269" y="16"/>
                    <a:pt x="265" y="16"/>
                  </a:cubicBezTo>
                  <a:close/>
                  <a:moveTo>
                    <a:pt x="73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73" y="0"/>
                  </a:lnTo>
                  <a:cubicBezTo>
                    <a:pt x="77" y="0"/>
                    <a:pt x="81" y="3"/>
                    <a:pt x="81" y="8"/>
                  </a:cubicBezTo>
                  <a:cubicBezTo>
                    <a:pt x="81" y="12"/>
                    <a:pt x="77" y="16"/>
                    <a:pt x="73" y="16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7" name="Freeform 71"/>
            <p:cNvSpPr>
              <a:spLocks/>
            </p:cNvSpPr>
            <p:nvPr/>
          </p:nvSpPr>
          <p:spPr bwMode="auto">
            <a:xfrm>
              <a:off x="2219" y="2436"/>
              <a:ext cx="55" cy="10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4"/>
                </a:cxn>
                <a:cxn ang="0">
                  <a:pos x="55" y="108"/>
                </a:cxn>
              </a:cxnLst>
              <a:rect l="0" t="0" r="r" b="b"/>
              <a:pathLst>
                <a:path w="55" h="108">
                  <a:moveTo>
                    <a:pt x="55" y="0"/>
                  </a:moveTo>
                  <a:lnTo>
                    <a:pt x="0" y="54"/>
                  </a:lnTo>
                  <a:lnTo>
                    <a:pt x="55" y="10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8" name="Freeform 72"/>
            <p:cNvSpPr>
              <a:spLocks noEditPoints="1"/>
            </p:cNvSpPr>
            <p:nvPr/>
          </p:nvSpPr>
          <p:spPr bwMode="auto">
            <a:xfrm>
              <a:off x="3405" y="2656"/>
              <a:ext cx="513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</a:cxnLst>
              <a:rect l="0" t="0" r="r" b="b"/>
              <a:pathLst>
                <a:path w="896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3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3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59923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Итератор – паттерн поведения объектов.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3757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44094"/>
            <a:ext cx="79944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Предоставляет способ последовательного доступа ко</a:t>
            </a:r>
          </a:p>
          <a:p>
            <a:r>
              <a:rPr lang="ru-RU" sz="2200" dirty="0" smtClean="0"/>
              <a:t>всем элементам составного объекта, не раскрывая его </a:t>
            </a:r>
          </a:p>
          <a:p>
            <a:r>
              <a:rPr lang="ru-RU" sz="2200" dirty="0" smtClean="0"/>
              <a:t>внутреннего представления.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Iterator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500570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2794" y="5072074"/>
            <a:ext cx="2350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Cursor (</a:t>
            </a:r>
            <a:r>
              <a:rPr lang="ru-RU" sz="2200" dirty="0" smtClean="0"/>
              <a:t>курсор</a:t>
            </a:r>
            <a:r>
              <a:rPr lang="en-US" sz="2200" dirty="0" smtClean="0"/>
              <a:t>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Iterator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485" name="Group 5"/>
          <p:cNvGrpSpPr>
            <a:grpSpLocks noChangeAspect="1"/>
          </p:cNvGrpSpPr>
          <p:nvPr/>
        </p:nvGrpSpPr>
        <p:grpSpPr bwMode="auto">
          <a:xfrm>
            <a:off x="146051" y="1817688"/>
            <a:ext cx="8899525" cy="2478087"/>
            <a:chOff x="92" y="1145"/>
            <a:chExt cx="5606" cy="1561"/>
          </a:xfrm>
        </p:grpSpPr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253" y="1459"/>
              <a:ext cx="1166" cy="1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253" y="1459"/>
              <a:ext cx="1166" cy="16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263" y="1461"/>
              <a:ext cx="13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331" y="1461"/>
              <a:ext cx="98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GetEnumerator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198" y="1461"/>
              <a:ext cx="21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253" y="1145"/>
              <a:ext cx="1166" cy="3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253" y="1145"/>
              <a:ext cx="1166" cy="3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468" y="1148"/>
              <a:ext cx="85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2468" y="1300"/>
              <a:ext cx="85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IEnumerable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5" name="Freeform 15"/>
            <p:cNvSpPr>
              <a:spLocks noEditPoints="1"/>
            </p:cNvSpPr>
            <p:nvPr/>
          </p:nvSpPr>
          <p:spPr bwMode="auto">
            <a:xfrm>
              <a:off x="3792" y="2237"/>
              <a:ext cx="1906" cy="375"/>
            </a:xfrm>
            <a:custGeom>
              <a:avLst/>
              <a:gdLst/>
              <a:ahLst/>
              <a:cxnLst>
                <a:cxn ang="0">
                  <a:pos x="1906" y="110"/>
                </a:cxn>
                <a:cxn ang="0">
                  <a:pos x="1814" y="0"/>
                </a:cxn>
                <a:cxn ang="0">
                  <a:pos x="1814" y="110"/>
                </a:cxn>
                <a:cxn ang="0">
                  <a:pos x="1906" y="110"/>
                </a:cxn>
                <a:cxn ang="0">
                  <a:pos x="0" y="375"/>
                </a:cxn>
                <a:cxn ang="0">
                  <a:pos x="1906" y="375"/>
                </a:cxn>
                <a:cxn ang="0">
                  <a:pos x="1906" y="110"/>
                </a:cxn>
                <a:cxn ang="0">
                  <a:pos x="1814" y="110"/>
                </a:cxn>
                <a:cxn ang="0">
                  <a:pos x="1814" y="0"/>
                </a:cxn>
                <a:cxn ang="0">
                  <a:pos x="0" y="0"/>
                </a:cxn>
                <a:cxn ang="0">
                  <a:pos x="0" y="375"/>
                </a:cxn>
              </a:cxnLst>
              <a:rect l="0" t="0" r="r" b="b"/>
              <a:pathLst>
                <a:path w="1906" h="375">
                  <a:moveTo>
                    <a:pt x="1906" y="110"/>
                  </a:moveTo>
                  <a:lnTo>
                    <a:pt x="1814" y="0"/>
                  </a:lnTo>
                  <a:lnTo>
                    <a:pt x="1814" y="110"/>
                  </a:lnTo>
                  <a:lnTo>
                    <a:pt x="1906" y="110"/>
                  </a:lnTo>
                  <a:close/>
                  <a:moveTo>
                    <a:pt x="0" y="375"/>
                  </a:moveTo>
                  <a:lnTo>
                    <a:pt x="1906" y="375"/>
                  </a:lnTo>
                  <a:lnTo>
                    <a:pt x="1906" y="110"/>
                  </a:lnTo>
                  <a:lnTo>
                    <a:pt x="1814" y="110"/>
                  </a:lnTo>
                  <a:lnTo>
                    <a:pt x="1814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5606" y="2237"/>
              <a:ext cx="92" cy="110"/>
            </a:xfrm>
            <a:custGeom>
              <a:avLst/>
              <a:gdLst/>
              <a:ahLst/>
              <a:cxnLst>
                <a:cxn ang="0">
                  <a:pos x="92" y="11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92" y="110"/>
                </a:cxn>
              </a:cxnLst>
              <a:rect l="0" t="0" r="r" b="b"/>
              <a:pathLst>
                <a:path w="92" h="110">
                  <a:moveTo>
                    <a:pt x="92" y="110"/>
                  </a:moveTo>
                  <a:lnTo>
                    <a:pt x="0" y="0"/>
                  </a:lnTo>
                  <a:lnTo>
                    <a:pt x="0" y="110"/>
                  </a:lnTo>
                  <a:lnTo>
                    <a:pt x="92" y="110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3792" y="2237"/>
              <a:ext cx="1906" cy="375"/>
            </a:xfrm>
            <a:custGeom>
              <a:avLst/>
              <a:gdLst/>
              <a:ahLst/>
              <a:cxnLst>
                <a:cxn ang="0">
                  <a:pos x="0" y="375"/>
                </a:cxn>
                <a:cxn ang="0">
                  <a:pos x="1906" y="375"/>
                </a:cxn>
                <a:cxn ang="0">
                  <a:pos x="1906" y="110"/>
                </a:cxn>
                <a:cxn ang="0">
                  <a:pos x="1814" y="110"/>
                </a:cxn>
                <a:cxn ang="0">
                  <a:pos x="1814" y="0"/>
                </a:cxn>
                <a:cxn ang="0">
                  <a:pos x="0" y="0"/>
                </a:cxn>
                <a:cxn ang="0">
                  <a:pos x="0" y="375"/>
                </a:cxn>
              </a:cxnLst>
              <a:rect l="0" t="0" r="r" b="b"/>
              <a:pathLst>
                <a:path w="1906" h="375">
                  <a:moveTo>
                    <a:pt x="0" y="375"/>
                  </a:moveTo>
                  <a:lnTo>
                    <a:pt x="1906" y="375"/>
                  </a:lnTo>
                  <a:lnTo>
                    <a:pt x="1906" y="110"/>
                  </a:lnTo>
                  <a:lnTo>
                    <a:pt x="1814" y="110"/>
                  </a:lnTo>
                  <a:lnTo>
                    <a:pt x="1814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830" y="2271"/>
              <a:ext cx="170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for each s in structure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3830" y="2416"/>
              <a:ext cx="106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yield return 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732" y="1488"/>
              <a:ext cx="831" cy="1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732" y="1488"/>
              <a:ext cx="831" cy="129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732" y="1321"/>
              <a:ext cx="831" cy="1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732" y="1321"/>
              <a:ext cx="831" cy="16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41" y="1323"/>
              <a:ext cx="13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809" y="1323"/>
              <a:ext cx="77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collection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732" y="1154"/>
              <a:ext cx="831" cy="1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732" y="1154"/>
              <a:ext cx="831" cy="16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946" y="1155"/>
              <a:ext cx="49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2253" y="2371"/>
              <a:ext cx="1166" cy="3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2253" y="2371"/>
              <a:ext cx="1166" cy="3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2263" y="2378"/>
              <a:ext cx="13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2331" y="2378"/>
              <a:ext cx="98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GetEnumerator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3198" y="2378"/>
              <a:ext cx="21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2263" y="2523"/>
              <a:ext cx="13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2331" y="2523"/>
              <a:ext cx="63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OtherOps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6" name="Rectangle 36"/>
            <p:cNvSpPr>
              <a:spLocks noChangeArrowheads="1"/>
            </p:cNvSpPr>
            <p:nvPr/>
          </p:nvSpPr>
          <p:spPr bwMode="auto">
            <a:xfrm>
              <a:off x="2864" y="2523"/>
              <a:ext cx="21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7" name="Rectangle 37"/>
            <p:cNvSpPr>
              <a:spLocks noChangeArrowheads="1"/>
            </p:cNvSpPr>
            <p:nvPr/>
          </p:nvSpPr>
          <p:spPr bwMode="auto">
            <a:xfrm>
              <a:off x="2253" y="2204"/>
              <a:ext cx="1166" cy="1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2253" y="2204"/>
              <a:ext cx="1166" cy="16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9" name="Rectangle 39"/>
            <p:cNvSpPr>
              <a:spLocks noChangeArrowheads="1"/>
            </p:cNvSpPr>
            <p:nvPr/>
          </p:nvSpPr>
          <p:spPr bwMode="auto">
            <a:xfrm>
              <a:off x="2263" y="2210"/>
              <a:ext cx="13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2331" y="2210"/>
              <a:ext cx="70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structure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2253" y="2037"/>
              <a:ext cx="1166" cy="1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2253" y="2037"/>
              <a:ext cx="1166" cy="16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2498" y="2042"/>
              <a:ext cx="77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Collection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auto">
            <a:xfrm>
              <a:off x="1563" y="1385"/>
              <a:ext cx="6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690" y="0"/>
                </a:cxn>
              </a:cxnLst>
              <a:rect l="0" t="0" r="r" b="b"/>
              <a:pathLst>
                <a:path w="690">
                  <a:moveTo>
                    <a:pt x="0" y="0"/>
                  </a:moveTo>
                  <a:lnTo>
                    <a:pt x="108" y="0"/>
                  </a:lnTo>
                  <a:lnTo>
                    <a:pt x="108" y="0"/>
                  </a:lnTo>
                  <a:lnTo>
                    <a:pt x="69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1556" y="1350"/>
              <a:ext cx="114" cy="69"/>
            </a:xfrm>
            <a:custGeom>
              <a:avLst/>
              <a:gdLst/>
              <a:ahLst/>
              <a:cxnLst>
                <a:cxn ang="0">
                  <a:pos x="57" y="69"/>
                </a:cxn>
                <a:cxn ang="0">
                  <a:pos x="0" y="35"/>
                </a:cxn>
                <a:cxn ang="0">
                  <a:pos x="57" y="0"/>
                </a:cxn>
                <a:cxn ang="0">
                  <a:pos x="114" y="35"/>
                </a:cxn>
                <a:cxn ang="0">
                  <a:pos x="57" y="69"/>
                </a:cxn>
              </a:cxnLst>
              <a:rect l="0" t="0" r="r" b="b"/>
              <a:pathLst>
                <a:path w="114" h="69">
                  <a:moveTo>
                    <a:pt x="57" y="69"/>
                  </a:moveTo>
                  <a:lnTo>
                    <a:pt x="0" y="35"/>
                  </a:lnTo>
                  <a:lnTo>
                    <a:pt x="57" y="0"/>
                  </a:lnTo>
                  <a:lnTo>
                    <a:pt x="114" y="35"/>
                  </a:lnTo>
                  <a:lnTo>
                    <a:pt x="57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1557" y="1350"/>
              <a:ext cx="114" cy="69"/>
            </a:xfrm>
            <a:custGeom>
              <a:avLst/>
              <a:gdLst/>
              <a:ahLst/>
              <a:cxnLst>
                <a:cxn ang="0">
                  <a:pos x="57" y="69"/>
                </a:cxn>
                <a:cxn ang="0">
                  <a:pos x="0" y="35"/>
                </a:cxn>
                <a:cxn ang="0">
                  <a:pos x="57" y="0"/>
                </a:cxn>
                <a:cxn ang="0">
                  <a:pos x="114" y="35"/>
                </a:cxn>
                <a:cxn ang="0">
                  <a:pos x="57" y="69"/>
                </a:cxn>
              </a:cxnLst>
              <a:rect l="0" t="0" r="r" b="b"/>
              <a:pathLst>
                <a:path w="114" h="69">
                  <a:moveTo>
                    <a:pt x="57" y="69"/>
                  </a:moveTo>
                  <a:lnTo>
                    <a:pt x="0" y="35"/>
                  </a:lnTo>
                  <a:lnTo>
                    <a:pt x="57" y="0"/>
                  </a:lnTo>
                  <a:lnTo>
                    <a:pt x="114" y="35"/>
                  </a:lnTo>
                  <a:lnTo>
                    <a:pt x="57" y="69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7" name="Freeform 47"/>
            <p:cNvSpPr>
              <a:spLocks noEditPoints="1"/>
            </p:cNvSpPr>
            <p:nvPr/>
          </p:nvSpPr>
          <p:spPr bwMode="auto">
            <a:xfrm>
              <a:off x="2832" y="1714"/>
              <a:ext cx="8" cy="30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392"/>
                </a:cxn>
                <a:cxn ang="0">
                  <a:pos x="16" y="632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640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392"/>
                  </a:moveTo>
                  <a:lnTo>
                    <a:pt x="16" y="632"/>
                  </a:lnTo>
                  <a:cubicBezTo>
                    <a:pt x="16" y="636"/>
                    <a:pt x="13" y="640"/>
                    <a:pt x="8" y="640"/>
                  </a:cubicBezTo>
                  <a:cubicBezTo>
                    <a:pt x="4" y="640"/>
                    <a:pt x="0" y="636"/>
                    <a:pt x="0" y="632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2779" y="1626"/>
              <a:ext cx="114" cy="92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4" y="92"/>
                </a:cxn>
                <a:cxn ang="0">
                  <a:pos x="57" y="0"/>
                </a:cxn>
                <a:cxn ang="0">
                  <a:pos x="0" y="92"/>
                </a:cxn>
              </a:cxnLst>
              <a:rect l="0" t="0" r="r" b="b"/>
              <a:pathLst>
                <a:path w="114" h="92">
                  <a:moveTo>
                    <a:pt x="0" y="92"/>
                  </a:moveTo>
                  <a:lnTo>
                    <a:pt x="114" y="92"/>
                  </a:lnTo>
                  <a:lnTo>
                    <a:pt x="57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9" name="Freeform 49"/>
            <p:cNvSpPr>
              <a:spLocks/>
            </p:cNvSpPr>
            <p:nvPr/>
          </p:nvSpPr>
          <p:spPr bwMode="auto">
            <a:xfrm>
              <a:off x="2779" y="1626"/>
              <a:ext cx="114" cy="92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14" y="92"/>
                </a:cxn>
                <a:cxn ang="0">
                  <a:pos x="57" y="0"/>
                </a:cxn>
                <a:cxn ang="0">
                  <a:pos x="0" y="92"/>
                </a:cxn>
              </a:cxnLst>
              <a:rect l="0" t="0" r="r" b="b"/>
              <a:pathLst>
                <a:path w="114" h="92">
                  <a:moveTo>
                    <a:pt x="0" y="92"/>
                  </a:moveTo>
                  <a:lnTo>
                    <a:pt x="114" y="92"/>
                  </a:lnTo>
                  <a:lnTo>
                    <a:pt x="57" y="0"/>
                  </a:lnTo>
                  <a:lnTo>
                    <a:pt x="0" y="92"/>
                  </a:lnTo>
                  <a:close/>
                </a:path>
              </a:pathLst>
            </a:cu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0" name="Freeform 50"/>
            <p:cNvSpPr>
              <a:spLocks noEditPoints="1"/>
            </p:cNvSpPr>
            <p:nvPr/>
          </p:nvSpPr>
          <p:spPr bwMode="auto">
            <a:xfrm>
              <a:off x="3385" y="2451"/>
              <a:ext cx="511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66" y="0"/>
                </a:cxn>
                <a:cxn ang="0">
                  <a:pos x="1074" y="8"/>
                </a:cxn>
                <a:cxn ang="0">
                  <a:pos x="106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7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3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3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3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3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3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3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3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3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3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66" y="0"/>
                  </a:lnTo>
                  <a:cubicBezTo>
                    <a:pt x="1071" y="0"/>
                    <a:pt x="1074" y="3"/>
                    <a:pt x="1074" y="8"/>
                  </a:cubicBezTo>
                  <a:cubicBezTo>
                    <a:pt x="1074" y="12"/>
                    <a:pt x="1071" y="16"/>
                    <a:pt x="1066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3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1" name="Freeform 51"/>
            <p:cNvSpPr>
              <a:spLocks noEditPoints="1"/>
            </p:cNvSpPr>
            <p:nvPr/>
          </p:nvSpPr>
          <p:spPr bwMode="auto">
            <a:xfrm>
              <a:off x="92" y="1853"/>
              <a:ext cx="1973" cy="375"/>
            </a:xfrm>
            <a:custGeom>
              <a:avLst/>
              <a:gdLst/>
              <a:ahLst/>
              <a:cxnLst>
                <a:cxn ang="0">
                  <a:pos x="1973" y="110"/>
                </a:cxn>
                <a:cxn ang="0">
                  <a:pos x="1881" y="0"/>
                </a:cxn>
                <a:cxn ang="0">
                  <a:pos x="1881" y="110"/>
                </a:cxn>
                <a:cxn ang="0">
                  <a:pos x="1973" y="110"/>
                </a:cxn>
                <a:cxn ang="0">
                  <a:pos x="0" y="375"/>
                </a:cxn>
                <a:cxn ang="0">
                  <a:pos x="1973" y="375"/>
                </a:cxn>
                <a:cxn ang="0">
                  <a:pos x="1973" y="110"/>
                </a:cxn>
                <a:cxn ang="0">
                  <a:pos x="1881" y="110"/>
                </a:cxn>
                <a:cxn ang="0">
                  <a:pos x="1881" y="0"/>
                </a:cxn>
                <a:cxn ang="0">
                  <a:pos x="0" y="0"/>
                </a:cxn>
                <a:cxn ang="0">
                  <a:pos x="0" y="375"/>
                </a:cxn>
              </a:cxnLst>
              <a:rect l="0" t="0" r="r" b="b"/>
              <a:pathLst>
                <a:path w="1973" h="375">
                  <a:moveTo>
                    <a:pt x="1973" y="110"/>
                  </a:moveTo>
                  <a:lnTo>
                    <a:pt x="1881" y="0"/>
                  </a:lnTo>
                  <a:lnTo>
                    <a:pt x="1881" y="110"/>
                  </a:lnTo>
                  <a:lnTo>
                    <a:pt x="1973" y="110"/>
                  </a:lnTo>
                  <a:close/>
                  <a:moveTo>
                    <a:pt x="0" y="375"/>
                  </a:moveTo>
                  <a:lnTo>
                    <a:pt x="1973" y="375"/>
                  </a:lnTo>
                  <a:lnTo>
                    <a:pt x="1973" y="110"/>
                  </a:lnTo>
                  <a:lnTo>
                    <a:pt x="1881" y="110"/>
                  </a:lnTo>
                  <a:lnTo>
                    <a:pt x="1881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1973" y="1853"/>
              <a:ext cx="92" cy="110"/>
            </a:xfrm>
            <a:custGeom>
              <a:avLst/>
              <a:gdLst/>
              <a:ahLst/>
              <a:cxnLst>
                <a:cxn ang="0">
                  <a:pos x="92" y="11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92" y="110"/>
                </a:cxn>
              </a:cxnLst>
              <a:rect l="0" t="0" r="r" b="b"/>
              <a:pathLst>
                <a:path w="92" h="110">
                  <a:moveTo>
                    <a:pt x="92" y="110"/>
                  </a:moveTo>
                  <a:lnTo>
                    <a:pt x="0" y="0"/>
                  </a:lnTo>
                  <a:lnTo>
                    <a:pt x="0" y="110"/>
                  </a:lnTo>
                  <a:lnTo>
                    <a:pt x="92" y="110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92" y="1853"/>
              <a:ext cx="1973" cy="375"/>
            </a:xfrm>
            <a:custGeom>
              <a:avLst/>
              <a:gdLst/>
              <a:ahLst/>
              <a:cxnLst>
                <a:cxn ang="0">
                  <a:pos x="0" y="375"/>
                </a:cxn>
                <a:cxn ang="0">
                  <a:pos x="1973" y="375"/>
                </a:cxn>
                <a:cxn ang="0">
                  <a:pos x="1973" y="110"/>
                </a:cxn>
                <a:cxn ang="0">
                  <a:pos x="1881" y="110"/>
                </a:cxn>
                <a:cxn ang="0">
                  <a:pos x="1881" y="0"/>
                </a:cxn>
                <a:cxn ang="0">
                  <a:pos x="0" y="0"/>
                </a:cxn>
                <a:cxn ang="0">
                  <a:pos x="0" y="375"/>
                </a:cxn>
              </a:cxnLst>
              <a:rect l="0" t="0" r="r" b="b"/>
              <a:pathLst>
                <a:path w="1973" h="375">
                  <a:moveTo>
                    <a:pt x="0" y="375"/>
                  </a:moveTo>
                  <a:lnTo>
                    <a:pt x="1973" y="375"/>
                  </a:lnTo>
                  <a:lnTo>
                    <a:pt x="1973" y="110"/>
                  </a:lnTo>
                  <a:lnTo>
                    <a:pt x="1881" y="110"/>
                  </a:lnTo>
                  <a:lnTo>
                    <a:pt x="1881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noFill/>
            <a:ln w="2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132" y="1889"/>
              <a:ext cx="177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for each c in collection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132" y="2034"/>
              <a:ext cx="85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doSomething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870" y="2034"/>
              <a:ext cx="21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7" name="Freeform 57"/>
            <p:cNvSpPr>
              <a:spLocks noEditPoints="1"/>
            </p:cNvSpPr>
            <p:nvPr/>
          </p:nvSpPr>
          <p:spPr bwMode="auto">
            <a:xfrm>
              <a:off x="1054" y="1617"/>
              <a:ext cx="8" cy="239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492"/>
                </a:cxn>
                <a:cxn ang="0">
                  <a:pos x="8" y="500"/>
                </a:cxn>
                <a:cxn ang="0">
                  <a:pos x="0" y="492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500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3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3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492"/>
                  </a:lnTo>
                  <a:cubicBezTo>
                    <a:pt x="16" y="496"/>
                    <a:pt x="13" y="500"/>
                    <a:pt x="8" y="500"/>
                  </a:cubicBezTo>
                  <a:cubicBezTo>
                    <a:pt x="4" y="500"/>
                    <a:pt x="0" y="496"/>
                    <a:pt x="0" y="492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2167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Посредник – паттерн поведения объектов.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3757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44094"/>
            <a:ext cx="838723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Определяет объект, инкапсулирующий способ </a:t>
            </a:r>
            <a:r>
              <a:rPr lang="ru-RU" sz="2200" dirty="0" err="1" smtClean="0"/>
              <a:t>взаимо</a:t>
            </a:r>
            <a:r>
              <a:rPr lang="ru-RU" sz="2200" dirty="0" smtClean="0"/>
              <a:t>-</a:t>
            </a:r>
          </a:p>
          <a:p>
            <a:r>
              <a:rPr lang="ru-RU" sz="2200" dirty="0" smtClean="0"/>
              <a:t>действия множества объектов. Посредник обеспечивает </a:t>
            </a:r>
          </a:p>
          <a:p>
            <a:r>
              <a:rPr lang="ru-RU" sz="2200" dirty="0" smtClean="0"/>
              <a:t>слабую связанность системы, избавляя объекты от </a:t>
            </a:r>
          </a:p>
          <a:p>
            <a:r>
              <a:rPr lang="ru-RU" sz="2200" dirty="0" smtClean="0"/>
              <a:t>необходимости явно ссылаться друг на друга и позволяя </a:t>
            </a:r>
          </a:p>
          <a:p>
            <a:r>
              <a:rPr lang="ru-RU" sz="2200" dirty="0" smtClean="0"/>
              <a:t>тем самым независимо изменять взаимодействия между </a:t>
            </a:r>
          </a:p>
          <a:p>
            <a:r>
              <a:rPr lang="ru-RU" sz="2200" dirty="0" smtClean="0"/>
              <a:t>ними.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Mediator</a:t>
            </a:r>
            <a:endParaRPr kumimoji="0" lang="en-US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Mediator</a:t>
            </a:r>
          </a:p>
        </p:txBody>
      </p:sp>
      <p:grpSp>
        <p:nvGrpSpPr>
          <p:cNvPr id="21509" name="Group 5"/>
          <p:cNvGrpSpPr>
            <a:grpSpLocks noChangeAspect="1"/>
          </p:cNvGrpSpPr>
          <p:nvPr/>
        </p:nvGrpSpPr>
        <p:grpSpPr bwMode="auto">
          <a:xfrm>
            <a:off x="196851" y="1801813"/>
            <a:ext cx="8772525" cy="2671763"/>
            <a:chOff x="124" y="1135"/>
            <a:chExt cx="5526" cy="1683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24" y="1588"/>
              <a:ext cx="1947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24" y="1588"/>
              <a:ext cx="1947" cy="42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34" y="1595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27" y="1595"/>
              <a:ext cx="73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Receive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868" y="1595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134" y="1792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27" y="1792"/>
              <a:ext cx="45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Send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589" y="1792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24" y="1135"/>
              <a:ext cx="1947" cy="2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24" y="1135"/>
              <a:ext cx="1947" cy="22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692" y="1140"/>
              <a:ext cx="90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Colleague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24" y="1361"/>
              <a:ext cx="1947" cy="2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124" y="1361"/>
              <a:ext cx="1947" cy="227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134" y="1367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27" y="1367"/>
              <a:ext cx="90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mediator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1043" y="1367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1229" y="1367"/>
              <a:ext cx="81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Mediator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3248" y="1588"/>
              <a:ext cx="2402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3248" y="1588"/>
              <a:ext cx="2402" cy="42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3265" y="1595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3348" y="1595"/>
              <a:ext cx="64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SignOn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3895" y="1595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3988" y="1595"/>
              <a:ext cx="54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 c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4443" y="1595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4629" y="1595"/>
              <a:ext cx="90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Colleague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5446" y="1595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3265" y="1792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3348" y="1792"/>
              <a:ext cx="45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Send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3720" y="1792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3248" y="1361"/>
              <a:ext cx="2402" cy="2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3248" y="1361"/>
              <a:ext cx="2402" cy="227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3265" y="1367"/>
              <a:ext cx="18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3348" y="1367"/>
              <a:ext cx="100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colleagues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3248" y="1135"/>
              <a:ext cx="2402" cy="2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3248" y="1135"/>
              <a:ext cx="2402" cy="226"/>
            </a:xfrm>
            <a:prstGeom prst="rect">
              <a:avLst/>
            </a:pr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4081" y="1140"/>
              <a:ext cx="81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Mediator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6" name="Freeform 42"/>
            <p:cNvSpPr>
              <a:spLocks noEditPoints="1"/>
            </p:cNvSpPr>
            <p:nvPr/>
          </p:nvSpPr>
          <p:spPr bwMode="auto">
            <a:xfrm>
              <a:off x="3248" y="2310"/>
              <a:ext cx="2134" cy="508"/>
            </a:xfrm>
            <a:custGeom>
              <a:avLst/>
              <a:gdLst/>
              <a:ahLst/>
              <a:cxnLst>
                <a:cxn ang="0">
                  <a:pos x="2134" y="149"/>
                </a:cxn>
                <a:cxn ang="0">
                  <a:pos x="2010" y="0"/>
                </a:cxn>
                <a:cxn ang="0">
                  <a:pos x="2010" y="149"/>
                </a:cxn>
                <a:cxn ang="0">
                  <a:pos x="2134" y="149"/>
                </a:cxn>
                <a:cxn ang="0">
                  <a:pos x="0" y="508"/>
                </a:cxn>
                <a:cxn ang="0">
                  <a:pos x="2134" y="508"/>
                </a:cxn>
                <a:cxn ang="0">
                  <a:pos x="2134" y="149"/>
                </a:cxn>
                <a:cxn ang="0">
                  <a:pos x="2010" y="149"/>
                </a:cxn>
                <a:cxn ang="0">
                  <a:pos x="2010" y="0"/>
                </a:cxn>
                <a:cxn ang="0">
                  <a:pos x="0" y="0"/>
                </a:cxn>
                <a:cxn ang="0">
                  <a:pos x="0" y="508"/>
                </a:cxn>
              </a:cxnLst>
              <a:rect l="0" t="0" r="r" b="b"/>
              <a:pathLst>
                <a:path w="2134" h="508">
                  <a:moveTo>
                    <a:pt x="2134" y="149"/>
                  </a:moveTo>
                  <a:lnTo>
                    <a:pt x="2010" y="0"/>
                  </a:lnTo>
                  <a:lnTo>
                    <a:pt x="2010" y="149"/>
                  </a:lnTo>
                  <a:lnTo>
                    <a:pt x="2134" y="149"/>
                  </a:lnTo>
                  <a:close/>
                  <a:moveTo>
                    <a:pt x="0" y="508"/>
                  </a:moveTo>
                  <a:lnTo>
                    <a:pt x="2134" y="508"/>
                  </a:lnTo>
                  <a:lnTo>
                    <a:pt x="2134" y="149"/>
                  </a:lnTo>
                  <a:lnTo>
                    <a:pt x="2010" y="149"/>
                  </a:lnTo>
                  <a:lnTo>
                    <a:pt x="201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7" name="Freeform 43"/>
            <p:cNvSpPr>
              <a:spLocks/>
            </p:cNvSpPr>
            <p:nvPr/>
          </p:nvSpPr>
          <p:spPr bwMode="auto">
            <a:xfrm>
              <a:off x="5258" y="2310"/>
              <a:ext cx="124" cy="149"/>
            </a:xfrm>
            <a:custGeom>
              <a:avLst/>
              <a:gdLst/>
              <a:ahLst/>
              <a:cxnLst>
                <a:cxn ang="0">
                  <a:pos x="124" y="149"/>
                </a:cxn>
                <a:cxn ang="0">
                  <a:pos x="0" y="0"/>
                </a:cxn>
                <a:cxn ang="0">
                  <a:pos x="0" y="149"/>
                </a:cxn>
                <a:cxn ang="0">
                  <a:pos x="124" y="149"/>
                </a:cxn>
              </a:cxnLst>
              <a:rect l="0" t="0" r="r" b="b"/>
              <a:pathLst>
                <a:path w="124" h="149">
                  <a:moveTo>
                    <a:pt x="124" y="149"/>
                  </a:moveTo>
                  <a:lnTo>
                    <a:pt x="0" y="0"/>
                  </a:lnTo>
                  <a:lnTo>
                    <a:pt x="0" y="149"/>
                  </a:lnTo>
                  <a:lnTo>
                    <a:pt x="124" y="149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8" name="Freeform 44"/>
            <p:cNvSpPr>
              <a:spLocks/>
            </p:cNvSpPr>
            <p:nvPr/>
          </p:nvSpPr>
          <p:spPr bwMode="auto">
            <a:xfrm>
              <a:off x="3248" y="2310"/>
              <a:ext cx="2134" cy="508"/>
            </a:xfrm>
            <a:custGeom>
              <a:avLst/>
              <a:gdLst/>
              <a:ahLst/>
              <a:cxnLst>
                <a:cxn ang="0">
                  <a:pos x="0" y="508"/>
                </a:cxn>
                <a:cxn ang="0">
                  <a:pos x="2134" y="508"/>
                </a:cxn>
                <a:cxn ang="0">
                  <a:pos x="2134" y="149"/>
                </a:cxn>
                <a:cxn ang="0">
                  <a:pos x="2010" y="149"/>
                </a:cxn>
                <a:cxn ang="0">
                  <a:pos x="2010" y="0"/>
                </a:cxn>
                <a:cxn ang="0">
                  <a:pos x="0" y="0"/>
                </a:cxn>
                <a:cxn ang="0">
                  <a:pos x="0" y="508"/>
                </a:cxn>
              </a:cxnLst>
              <a:rect l="0" t="0" r="r" b="b"/>
              <a:pathLst>
                <a:path w="2134" h="508">
                  <a:moveTo>
                    <a:pt x="0" y="508"/>
                  </a:moveTo>
                  <a:lnTo>
                    <a:pt x="2134" y="508"/>
                  </a:lnTo>
                  <a:lnTo>
                    <a:pt x="2134" y="149"/>
                  </a:lnTo>
                  <a:lnTo>
                    <a:pt x="2010" y="149"/>
                  </a:lnTo>
                  <a:lnTo>
                    <a:pt x="201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3306" y="2362"/>
              <a:ext cx="155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 Receive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4753" y="2362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3306" y="2559"/>
              <a:ext cx="164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у всех colleagues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2" name="Freeform 48"/>
            <p:cNvSpPr>
              <a:spLocks noEditPoints="1"/>
            </p:cNvSpPr>
            <p:nvPr/>
          </p:nvSpPr>
          <p:spPr bwMode="auto">
            <a:xfrm>
              <a:off x="124" y="2310"/>
              <a:ext cx="1861" cy="508"/>
            </a:xfrm>
            <a:custGeom>
              <a:avLst/>
              <a:gdLst/>
              <a:ahLst/>
              <a:cxnLst>
                <a:cxn ang="0">
                  <a:pos x="1861" y="149"/>
                </a:cxn>
                <a:cxn ang="0">
                  <a:pos x="1737" y="0"/>
                </a:cxn>
                <a:cxn ang="0">
                  <a:pos x="1737" y="149"/>
                </a:cxn>
                <a:cxn ang="0">
                  <a:pos x="1861" y="149"/>
                </a:cxn>
                <a:cxn ang="0">
                  <a:pos x="0" y="508"/>
                </a:cxn>
                <a:cxn ang="0">
                  <a:pos x="1861" y="508"/>
                </a:cxn>
                <a:cxn ang="0">
                  <a:pos x="1861" y="149"/>
                </a:cxn>
                <a:cxn ang="0">
                  <a:pos x="1737" y="149"/>
                </a:cxn>
                <a:cxn ang="0">
                  <a:pos x="1737" y="0"/>
                </a:cxn>
                <a:cxn ang="0">
                  <a:pos x="0" y="0"/>
                </a:cxn>
                <a:cxn ang="0">
                  <a:pos x="0" y="508"/>
                </a:cxn>
              </a:cxnLst>
              <a:rect l="0" t="0" r="r" b="b"/>
              <a:pathLst>
                <a:path w="1861" h="508">
                  <a:moveTo>
                    <a:pt x="1861" y="149"/>
                  </a:moveTo>
                  <a:lnTo>
                    <a:pt x="1737" y="0"/>
                  </a:lnTo>
                  <a:lnTo>
                    <a:pt x="1737" y="149"/>
                  </a:lnTo>
                  <a:lnTo>
                    <a:pt x="1861" y="149"/>
                  </a:lnTo>
                  <a:close/>
                  <a:moveTo>
                    <a:pt x="0" y="508"/>
                  </a:moveTo>
                  <a:lnTo>
                    <a:pt x="1861" y="508"/>
                  </a:lnTo>
                  <a:lnTo>
                    <a:pt x="1861" y="149"/>
                  </a:lnTo>
                  <a:lnTo>
                    <a:pt x="1737" y="149"/>
                  </a:lnTo>
                  <a:lnTo>
                    <a:pt x="1737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53" name="Freeform 49"/>
            <p:cNvSpPr>
              <a:spLocks/>
            </p:cNvSpPr>
            <p:nvPr/>
          </p:nvSpPr>
          <p:spPr bwMode="auto">
            <a:xfrm>
              <a:off x="1861" y="2310"/>
              <a:ext cx="124" cy="149"/>
            </a:xfrm>
            <a:custGeom>
              <a:avLst/>
              <a:gdLst/>
              <a:ahLst/>
              <a:cxnLst>
                <a:cxn ang="0">
                  <a:pos x="124" y="149"/>
                </a:cxn>
                <a:cxn ang="0">
                  <a:pos x="0" y="0"/>
                </a:cxn>
                <a:cxn ang="0">
                  <a:pos x="0" y="149"/>
                </a:cxn>
                <a:cxn ang="0">
                  <a:pos x="124" y="149"/>
                </a:cxn>
              </a:cxnLst>
              <a:rect l="0" t="0" r="r" b="b"/>
              <a:pathLst>
                <a:path w="124" h="149">
                  <a:moveTo>
                    <a:pt x="124" y="149"/>
                  </a:moveTo>
                  <a:lnTo>
                    <a:pt x="0" y="0"/>
                  </a:lnTo>
                  <a:lnTo>
                    <a:pt x="0" y="149"/>
                  </a:lnTo>
                  <a:lnTo>
                    <a:pt x="124" y="149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54" name="Freeform 50"/>
            <p:cNvSpPr>
              <a:spLocks/>
            </p:cNvSpPr>
            <p:nvPr/>
          </p:nvSpPr>
          <p:spPr bwMode="auto">
            <a:xfrm>
              <a:off x="124" y="2310"/>
              <a:ext cx="1861" cy="508"/>
            </a:xfrm>
            <a:custGeom>
              <a:avLst/>
              <a:gdLst/>
              <a:ahLst/>
              <a:cxnLst>
                <a:cxn ang="0">
                  <a:pos x="0" y="508"/>
                </a:cxn>
                <a:cxn ang="0">
                  <a:pos x="1861" y="508"/>
                </a:cxn>
                <a:cxn ang="0">
                  <a:pos x="1861" y="149"/>
                </a:cxn>
                <a:cxn ang="0">
                  <a:pos x="1737" y="149"/>
                </a:cxn>
                <a:cxn ang="0">
                  <a:pos x="1737" y="0"/>
                </a:cxn>
                <a:cxn ang="0">
                  <a:pos x="0" y="0"/>
                </a:cxn>
                <a:cxn ang="0">
                  <a:pos x="0" y="508"/>
                </a:cxn>
              </a:cxnLst>
              <a:rect l="0" t="0" r="r" b="b"/>
              <a:pathLst>
                <a:path w="1861" h="508">
                  <a:moveTo>
                    <a:pt x="0" y="508"/>
                  </a:moveTo>
                  <a:lnTo>
                    <a:pt x="1861" y="508"/>
                  </a:lnTo>
                  <a:lnTo>
                    <a:pt x="1861" y="149"/>
                  </a:lnTo>
                  <a:lnTo>
                    <a:pt x="1737" y="149"/>
                  </a:lnTo>
                  <a:lnTo>
                    <a:pt x="1737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55" name="Rectangle 51"/>
            <p:cNvSpPr>
              <a:spLocks noChangeArrowheads="1"/>
            </p:cNvSpPr>
            <p:nvPr/>
          </p:nvSpPr>
          <p:spPr bwMode="auto">
            <a:xfrm>
              <a:off x="175" y="2362"/>
              <a:ext cx="127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 Send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364" y="2362"/>
              <a:ext cx="2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175" y="2559"/>
              <a:ext cx="109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у медиатора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2226" y="1355"/>
              <a:ext cx="1022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59" name="Freeform 55"/>
            <p:cNvSpPr>
              <a:spLocks/>
            </p:cNvSpPr>
            <p:nvPr/>
          </p:nvSpPr>
          <p:spPr bwMode="auto">
            <a:xfrm>
              <a:off x="2071" y="1308"/>
              <a:ext cx="155" cy="93"/>
            </a:xfrm>
            <a:custGeom>
              <a:avLst/>
              <a:gdLst/>
              <a:ahLst/>
              <a:cxnLst>
                <a:cxn ang="0">
                  <a:pos x="77" y="93"/>
                </a:cxn>
                <a:cxn ang="0">
                  <a:pos x="0" y="47"/>
                </a:cxn>
                <a:cxn ang="0">
                  <a:pos x="77" y="0"/>
                </a:cxn>
                <a:cxn ang="0">
                  <a:pos x="155" y="47"/>
                </a:cxn>
                <a:cxn ang="0">
                  <a:pos x="77" y="93"/>
                </a:cxn>
              </a:cxnLst>
              <a:rect l="0" t="0" r="r" b="b"/>
              <a:pathLst>
                <a:path w="155" h="93">
                  <a:moveTo>
                    <a:pt x="77" y="93"/>
                  </a:moveTo>
                  <a:lnTo>
                    <a:pt x="0" y="47"/>
                  </a:lnTo>
                  <a:lnTo>
                    <a:pt x="77" y="0"/>
                  </a:lnTo>
                  <a:lnTo>
                    <a:pt x="155" y="47"/>
                  </a:lnTo>
                  <a:lnTo>
                    <a:pt x="77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0" name="Freeform 56"/>
            <p:cNvSpPr>
              <a:spLocks/>
            </p:cNvSpPr>
            <p:nvPr/>
          </p:nvSpPr>
          <p:spPr bwMode="auto">
            <a:xfrm>
              <a:off x="2071" y="1308"/>
              <a:ext cx="155" cy="93"/>
            </a:xfrm>
            <a:custGeom>
              <a:avLst/>
              <a:gdLst/>
              <a:ahLst/>
              <a:cxnLst>
                <a:cxn ang="0">
                  <a:pos x="77" y="93"/>
                </a:cxn>
                <a:cxn ang="0">
                  <a:pos x="0" y="47"/>
                </a:cxn>
                <a:cxn ang="0">
                  <a:pos x="77" y="0"/>
                </a:cxn>
                <a:cxn ang="0">
                  <a:pos x="155" y="47"/>
                </a:cxn>
                <a:cxn ang="0">
                  <a:pos x="77" y="93"/>
                </a:cxn>
              </a:cxnLst>
              <a:rect l="0" t="0" r="r" b="b"/>
              <a:pathLst>
                <a:path w="155" h="93">
                  <a:moveTo>
                    <a:pt x="77" y="93"/>
                  </a:moveTo>
                  <a:lnTo>
                    <a:pt x="0" y="47"/>
                  </a:lnTo>
                  <a:lnTo>
                    <a:pt x="77" y="0"/>
                  </a:lnTo>
                  <a:lnTo>
                    <a:pt x="155" y="47"/>
                  </a:lnTo>
                  <a:lnTo>
                    <a:pt x="77" y="93"/>
                  </a:lnTo>
                  <a:close/>
                </a:path>
              </a:pathLst>
            </a:custGeom>
            <a:noFill/>
            <a:ln w="1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 flipH="1">
              <a:off x="2071" y="1794"/>
              <a:ext cx="1177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2" name="Freeform 58"/>
            <p:cNvSpPr>
              <a:spLocks/>
            </p:cNvSpPr>
            <p:nvPr/>
          </p:nvSpPr>
          <p:spPr bwMode="auto">
            <a:xfrm>
              <a:off x="2071" y="1733"/>
              <a:ext cx="61" cy="122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0" y="61"/>
                </a:cxn>
                <a:cxn ang="0">
                  <a:pos x="61" y="122"/>
                </a:cxn>
              </a:cxnLst>
              <a:rect l="0" t="0" r="r" b="b"/>
              <a:pathLst>
                <a:path w="61" h="122">
                  <a:moveTo>
                    <a:pt x="61" y="0"/>
                  </a:moveTo>
                  <a:lnTo>
                    <a:pt x="0" y="61"/>
                  </a:lnTo>
                  <a:lnTo>
                    <a:pt x="61" y="122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3" name="Freeform 59"/>
            <p:cNvSpPr>
              <a:spLocks noEditPoints="1"/>
            </p:cNvSpPr>
            <p:nvPr/>
          </p:nvSpPr>
          <p:spPr bwMode="auto">
            <a:xfrm>
              <a:off x="822" y="1913"/>
              <a:ext cx="10" cy="402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13"/>
                </a:cxn>
                <a:cxn ang="0">
                  <a:pos x="8" y="621"/>
                </a:cxn>
                <a:cxn ang="0">
                  <a:pos x="0" y="613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</a:cxnLst>
              <a:rect l="0" t="0" r="r" b="b"/>
              <a:pathLst>
                <a:path w="16" h="621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3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3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13"/>
                  </a:lnTo>
                  <a:cubicBezTo>
                    <a:pt x="16" y="617"/>
                    <a:pt x="12" y="621"/>
                    <a:pt x="8" y="621"/>
                  </a:cubicBezTo>
                  <a:cubicBezTo>
                    <a:pt x="3" y="621"/>
                    <a:pt x="0" y="617"/>
                    <a:pt x="0" y="613"/>
                  </a:cubicBezTo>
                  <a:lnTo>
                    <a:pt x="0" y="584"/>
                  </a:lnTo>
                  <a:cubicBezTo>
                    <a:pt x="0" y="580"/>
                    <a:pt x="3" y="576"/>
                    <a:pt x="8" y="576"/>
                  </a:cubicBezTo>
                  <a:cubicBezTo>
                    <a:pt x="12" y="576"/>
                    <a:pt x="16" y="580"/>
                    <a:pt x="16" y="584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64" name="Freeform 60"/>
            <p:cNvSpPr>
              <a:spLocks noEditPoints="1"/>
            </p:cNvSpPr>
            <p:nvPr/>
          </p:nvSpPr>
          <p:spPr bwMode="auto">
            <a:xfrm>
              <a:off x="3946" y="1913"/>
              <a:ext cx="10" cy="402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13"/>
                </a:cxn>
                <a:cxn ang="0">
                  <a:pos x="8" y="621"/>
                </a:cxn>
                <a:cxn ang="0">
                  <a:pos x="0" y="613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</a:cxnLst>
              <a:rect l="0" t="0" r="r" b="b"/>
              <a:pathLst>
                <a:path w="16" h="621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3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3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3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13"/>
                  </a:lnTo>
                  <a:cubicBezTo>
                    <a:pt x="16" y="617"/>
                    <a:pt x="13" y="621"/>
                    <a:pt x="8" y="621"/>
                  </a:cubicBezTo>
                  <a:cubicBezTo>
                    <a:pt x="4" y="621"/>
                    <a:pt x="0" y="617"/>
                    <a:pt x="0" y="613"/>
                  </a:cubicBez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close/>
                </a:path>
              </a:pathLst>
            </a:custGeom>
            <a:solidFill>
              <a:srgbClr val="000000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5373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Наблюдатель – паттерн поведения объектов.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376066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2982582"/>
            <a:ext cx="82605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Определяет зависимость типа «один ко многим» между</a:t>
            </a:r>
          </a:p>
          <a:p>
            <a:r>
              <a:rPr lang="ru-RU" sz="2200" dirty="0" smtClean="0"/>
              <a:t>объектами таким образом, что при изменении состояния</a:t>
            </a:r>
          </a:p>
          <a:p>
            <a:r>
              <a:rPr lang="ru-RU" sz="2200" dirty="0" smtClean="0"/>
              <a:t>одного объекта все зависящие от него оповещаются об </a:t>
            </a:r>
          </a:p>
          <a:p>
            <a:r>
              <a:rPr lang="ru-RU" sz="2200" dirty="0" smtClean="0"/>
              <a:t>этом и автоматически обновляются.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Observer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58" y="4572008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Известен также под именем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348" y="5176549"/>
            <a:ext cx="5873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Dependents (</a:t>
            </a:r>
            <a:r>
              <a:rPr lang="ru-RU" sz="2200" dirty="0" smtClean="0"/>
              <a:t>подчиненные)</a:t>
            </a:r>
          </a:p>
          <a:p>
            <a:r>
              <a:rPr lang="en-US" sz="2200" dirty="0" smtClean="0"/>
              <a:t>Publish-Subscribe (</a:t>
            </a:r>
            <a:r>
              <a:rPr lang="ru-RU" sz="2200" dirty="0" smtClean="0"/>
              <a:t>издатель-подписчик)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438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Заместитель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00306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06822"/>
            <a:ext cx="80698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Является суррогатом другого объекта и контролирует </a:t>
            </a:r>
            <a:endParaRPr lang="ru-RU" sz="2200" dirty="0" smtClean="0"/>
          </a:p>
          <a:p>
            <a:r>
              <a:rPr lang="ru-RU" sz="2200" smtClean="0"/>
              <a:t>доступ к нему. Позволяет создавать «тяжелые» объекты</a:t>
            </a:r>
            <a:endParaRPr lang="ru-RU" sz="2200" dirty="0" smtClean="0"/>
          </a:p>
          <a:p>
            <a:r>
              <a:rPr lang="ru-RU" sz="2200" i="1" smtClean="0"/>
              <a:t>по требованию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4569749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143512"/>
            <a:ext cx="30396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/>
              <a:t>Surrogate (</a:t>
            </a:r>
            <a:r>
              <a:rPr lang="ru-RU" sz="2200" dirty="0" smtClean="0"/>
              <a:t>суррогат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Proxy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Observer</a:t>
            </a:r>
          </a:p>
        </p:txBody>
      </p:sp>
      <p:grpSp>
        <p:nvGrpSpPr>
          <p:cNvPr id="22533" name="Group 5"/>
          <p:cNvGrpSpPr>
            <a:grpSpLocks noChangeAspect="1"/>
          </p:cNvGrpSpPr>
          <p:nvPr/>
        </p:nvGrpSpPr>
        <p:grpSpPr bwMode="auto">
          <a:xfrm>
            <a:off x="169863" y="1755775"/>
            <a:ext cx="8839200" cy="3022600"/>
            <a:chOff x="107" y="1106"/>
            <a:chExt cx="5568" cy="1904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277" y="1543"/>
              <a:ext cx="944" cy="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277" y="1543"/>
              <a:ext cx="944" cy="603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87" y="155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377" y="155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Notify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906" y="155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287" y="174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377" y="174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Attach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906" y="174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2287" y="193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377" y="193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Detach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906" y="193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277" y="1324"/>
              <a:ext cx="944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277" y="1324"/>
              <a:ext cx="944" cy="219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287" y="133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377" y="1330"/>
              <a:ext cx="52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277" y="1106"/>
              <a:ext cx="944" cy="2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2277" y="1106"/>
              <a:ext cx="944" cy="218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2437" y="1110"/>
              <a:ext cx="7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Subject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4259" y="1517"/>
              <a:ext cx="1132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4259" y="1517"/>
              <a:ext cx="1132" cy="219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4275" y="152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4365" y="152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Update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4884" y="152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4259" y="1106"/>
              <a:ext cx="1132" cy="4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4259" y="1106"/>
              <a:ext cx="1132" cy="41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4345" y="1110"/>
              <a:ext cx="105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4434" y="1310"/>
              <a:ext cx="87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IObserver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3969" y="2777"/>
              <a:ext cx="1706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3969" y="2777"/>
              <a:ext cx="1706" cy="219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3985" y="278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4065" y="278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Update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4594" y="278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>
              <a:off x="3969" y="2366"/>
              <a:ext cx="1706" cy="4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3969" y="2366"/>
              <a:ext cx="1706" cy="41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8" name="Rectangle 40"/>
            <p:cNvSpPr>
              <a:spLocks noChangeArrowheads="1"/>
            </p:cNvSpPr>
            <p:nvPr/>
          </p:nvSpPr>
          <p:spPr bwMode="auto">
            <a:xfrm>
              <a:off x="3985" y="237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4065" y="2370"/>
              <a:ext cx="78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subject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4774" y="237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4944" y="2370"/>
              <a:ext cx="7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Subject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3985" y="2570"/>
              <a:ext cx="1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4065" y="2570"/>
              <a:ext cx="52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3969" y="2147"/>
              <a:ext cx="1706" cy="2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3969" y="2147"/>
              <a:ext cx="1706" cy="219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6" name="Rectangle 48"/>
            <p:cNvSpPr>
              <a:spLocks noChangeArrowheads="1"/>
            </p:cNvSpPr>
            <p:nvPr/>
          </p:nvSpPr>
          <p:spPr bwMode="auto">
            <a:xfrm>
              <a:off x="4474" y="2150"/>
              <a:ext cx="78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Observer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77" name="Line 49"/>
            <p:cNvSpPr>
              <a:spLocks noChangeShapeType="1"/>
            </p:cNvSpPr>
            <p:nvPr/>
          </p:nvSpPr>
          <p:spPr bwMode="auto">
            <a:xfrm flipH="1">
              <a:off x="3221" y="1389"/>
              <a:ext cx="1038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8" name="Freeform 50"/>
            <p:cNvSpPr>
              <a:spLocks/>
            </p:cNvSpPr>
            <p:nvPr/>
          </p:nvSpPr>
          <p:spPr bwMode="auto">
            <a:xfrm>
              <a:off x="2749" y="2146"/>
              <a:ext cx="1070" cy="426"/>
            </a:xfrm>
            <a:custGeom>
              <a:avLst/>
              <a:gdLst/>
              <a:ahLst/>
              <a:cxnLst>
                <a:cxn ang="0">
                  <a:pos x="1070" y="426"/>
                </a:cxn>
                <a:cxn ang="0">
                  <a:pos x="0" y="426"/>
                </a:cxn>
                <a:cxn ang="0">
                  <a:pos x="0" y="0"/>
                </a:cxn>
              </a:cxnLst>
              <a:rect l="0" t="0" r="r" b="b"/>
              <a:pathLst>
                <a:path w="1070" h="426">
                  <a:moveTo>
                    <a:pt x="1070" y="426"/>
                  </a:moveTo>
                  <a:lnTo>
                    <a:pt x="0" y="426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3819" y="2527"/>
              <a:ext cx="150" cy="9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45"/>
                </a:cxn>
                <a:cxn ang="0">
                  <a:pos x="75" y="90"/>
                </a:cxn>
                <a:cxn ang="0">
                  <a:pos x="0" y="45"/>
                </a:cxn>
                <a:cxn ang="0">
                  <a:pos x="75" y="0"/>
                </a:cxn>
              </a:cxnLst>
              <a:rect l="0" t="0" r="r" b="b"/>
              <a:pathLst>
                <a:path w="150" h="90">
                  <a:moveTo>
                    <a:pt x="75" y="0"/>
                  </a:moveTo>
                  <a:lnTo>
                    <a:pt x="150" y="45"/>
                  </a:lnTo>
                  <a:lnTo>
                    <a:pt x="75" y="90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3819" y="2527"/>
              <a:ext cx="150" cy="9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50" y="45"/>
                </a:cxn>
                <a:cxn ang="0">
                  <a:pos x="75" y="90"/>
                </a:cxn>
                <a:cxn ang="0">
                  <a:pos x="0" y="45"/>
                </a:cxn>
                <a:cxn ang="0">
                  <a:pos x="75" y="0"/>
                </a:cxn>
              </a:cxnLst>
              <a:rect l="0" t="0" r="r" b="b"/>
              <a:pathLst>
                <a:path w="150" h="90">
                  <a:moveTo>
                    <a:pt x="75" y="0"/>
                  </a:moveTo>
                  <a:lnTo>
                    <a:pt x="150" y="45"/>
                  </a:lnTo>
                  <a:lnTo>
                    <a:pt x="75" y="90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1" name="Freeform 53"/>
            <p:cNvSpPr>
              <a:spLocks noEditPoints="1"/>
            </p:cNvSpPr>
            <p:nvPr/>
          </p:nvSpPr>
          <p:spPr bwMode="auto">
            <a:xfrm>
              <a:off x="4816" y="1851"/>
              <a:ext cx="14" cy="301"/>
            </a:xfrm>
            <a:custGeom>
              <a:avLst/>
              <a:gdLst/>
              <a:ahLst/>
              <a:cxnLst>
                <a:cxn ang="0">
                  <a:pos x="22" y="8"/>
                </a:cxn>
                <a:cxn ang="0">
                  <a:pos x="22" y="42"/>
                </a:cxn>
                <a:cxn ang="0">
                  <a:pos x="14" y="50"/>
                </a:cxn>
                <a:cxn ang="0">
                  <a:pos x="8" y="50"/>
                </a:cxn>
                <a:cxn ang="0">
                  <a:pos x="16" y="42"/>
                </a:cxn>
                <a:cxn ang="0">
                  <a:pos x="16" y="242"/>
                </a:cxn>
                <a:cxn ang="0">
                  <a:pos x="8" y="250"/>
                </a:cxn>
                <a:cxn ang="0">
                  <a:pos x="0" y="242"/>
                </a:cxn>
                <a:cxn ang="0">
                  <a:pos x="0" y="42"/>
                </a:cxn>
                <a:cxn ang="0">
                  <a:pos x="8" y="34"/>
                </a:cxn>
                <a:cxn ang="0">
                  <a:pos x="14" y="34"/>
                </a:cxn>
                <a:cxn ang="0">
                  <a:pos x="6" y="42"/>
                </a:cxn>
                <a:cxn ang="0">
                  <a:pos x="6" y="8"/>
                </a:cxn>
                <a:cxn ang="0">
                  <a:pos x="14" y="0"/>
                </a:cxn>
                <a:cxn ang="0">
                  <a:pos x="22" y="8"/>
                </a:cxn>
                <a:cxn ang="0">
                  <a:pos x="16" y="386"/>
                </a:cxn>
                <a:cxn ang="0">
                  <a:pos x="16" y="475"/>
                </a:cxn>
                <a:cxn ang="0">
                  <a:pos x="8" y="483"/>
                </a:cxn>
                <a:cxn ang="0">
                  <a:pos x="0" y="475"/>
                </a:cxn>
                <a:cxn ang="0">
                  <a:pos x="0" y="386"/>
                </a:cxn>
                <a:cxn ang="0">
                  <a:pos x="8" y="378"/>
                </a:cxn>
                <a:cxn ang="0">
                  <a:pos x="16" y="386"/>
                </a:cxn>
              </a:cxnLst>
              <a:rect l="0" t="0" r="r" b="b"/>
              <a:pathLst>
                <a:path w="22" h="483">
                  <a:moveTo>
                    <a:pt x="22" y="8"/>
                  </a:moveTo>
                  <a:lnTo>
                    <a:pt x="22" y="42"/>
                  </a:lnTo>
                  <a:cubicBezTo>
                    <a:pt x="22" y="47"/>
                    <a:pt x="19" y="50"/>
                    <a:pt x="14" y="50"/>
                  </a:cubicBezTo>
                  <a:lnTo>
                    <a:pt x="8" y="50"/>
                  </a:lnTo>
                  <a:lnTo>
                    <a:pt x="16" y="42"/>
                  </a:lnTo>
                  <a:lnTo>
                    <a:pt x="16" y="242"/>
                  </a:lnTo>
                  <a:cubicBezTo>
                    <a:pt x="16" y="246"/>
                    <a:pt x="13" y="250"/>
                    <a:pt x="8" y="250"/>
                  </a:cubicBezTo>
                  <a:cubicBezTo>
                    <a:pt x="4" y="250"/>
                    <a:pt x="0" y="246"/>
                    <a:pt x="0" y="242"/>
                  </a:cubicBezTo>
                  <a:lnTo>
                    <a:pt x="0" y="42"/>
                  </a:lnTo>
                  <a:cubicBezTo>
                    <a:pt x="0" y="38"/>
                    <a:pt x="4" y="34"/>
                    <a:pt x="8" y="34"/>
                  </a:cubicBezTo>
                  <a:lnTo>
                    <a:pt x="14" y="34"/>
                  </a:lnTo>
                  <a:lnTo>
                    <a:pt x="6" y="42"/>
                  </a:lnTo>
                  <a:lnTo>
                    <a:pt x="6" y="8"/>
                  </a:lnTo>
                  <a:cubicBezTo>
                    <a:pt x="6" y="3"/>
                    <a:pt x="10" y="0"/>
                    <a:pt x="14" y="0"/>
                  </a:cubicBezTo>
                  <a:cubicBezTo>
                    <a:pt x="19" y="0"/>
                    <a:pt x="22" y="3"/>
                    <a:pt x="22" y="8"/>
                  </a:cubicBezTo>
                  <a:close/>
                  <a:moveTo>
                    <a:pt x="16" y="386"/>
                  </a:moveTo>
                  <a:lnTo>
                    <a:pt x="16" y="475"/>
                  </a:lnTo>
                  <a:cubicBezTo>
                    <a:pt x="16" y="479"/>
                    <a:pt x="13" y="483"/>
                    <a:pt x="8" y="483"/>
                  </a:cubicBezTo>
                  <a:cubicBezTo>
                    <a:pt x="4" y="483"/>
                    <a:pt x="0" y="479"/>
                    <a:pt x="0" y="475"/>
                  </a:cubicBezTo>
                  <a:lnTo>
                    <a:pt x="0" y="386"/>
                  </a:lnTo>
                  <a:cubicBezTo>
                    <a:pt x="0" y="381"/>
                    <a:pt x="4" y="378"/>
                    <a:pt x="8" y="378"/>
                  </a:cubicBezTo>
                  <a:cubicBezTo>
                    <a:pt x="13" y="378"/>
                    <a:pt x="16" y="381"/>
                    <a:pt x="16" y="386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2" name="Freeform 54"/>
            <p:cNvSpPr>
              <a:spLocks/>
            </p:cNvSpPr>
            <p:nvPr/>
          </p:nvSpPr>
          <p:spPr bwMode="auto">
            <a:xfrm>
              <a:off x="4750" y="1736"/>
              <a:ext cx="150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50" y="120"/>
                </a:cxn>
                <a:cxn ang="0">
                  <a:pos x="75" y="0"/>
                </a:cxn>
                <a:cxn ang="0">
                  <a:pos x="0" y="120"/>
                </a:cxn>
              </a:cxnLst>
              <a:rect l="0" t="0" r="r" b="b"/>
              <a:pathLst>
                <a:path w="150" h="120">
                  <a:moveTo>
                    <a:pt x="0" y="120"/>
                  </a:moveTo>
                  <a:lnTo>
                    <a:pt x="150" y="120"/>
                  </a:lnTo>
                  <a:lnTo>
                    <a:pt x="75" y="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4750" y="1736"/>
              <a:ext cx="150" cy="12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150" y="120"/>
                </a:cxn>
                <a:cxn ang="0">
                  <a:pos x="75" y="0"/>
                </a:cxn>
                <a:cxn ang="0">
                  <a:pos x="0" y="120"/>
                </a:cxn>
              </a:cxnLst>
              <a:rect l="0" t="0" r="r" b="b"/>
              <a:pathLst>
                <a:path w="150" h="120">
                  <a:moveTo>
                    <a:pt x="0" y="120"/>
                  </a:moveTo>
                  <a:lnTo>
                    <a:pt x="150" y="120"/>
                  </a:lnTo>
                  <a:lnTo>
                    <a:pt x="75" y="0"/>
                  </a:lnTo>
                  <a:lnTo>
                    <a:pt x="0" y="120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4" name="Freeform 56"/>
            <p:cNvSpPr>
              <a:spLocks noEditPoints="1"/>
            </p:cNvSpPr>
            <p:nvPr/>
          </p:nvSpPr>
          <p:spPr bwMode="auto">
            <a:xfrm>
              <a:off x="107" y="1371"/>
              <a:ext cx="1887" cy="491"/>
            </a:xfrm>
            <a:custGeom>
              <a:avLst/>
              <a:gdLst/>
              <a:ahLst/>
              <a:cxnLst>
                <a:cxn ang="0">
                  <a:pos x="1887" y="144"/>
                </a:cxn>
                <a:cxn ang="0">
                  <a:pos x="1767" y="0"/>
                </a:cxn>
                <a:cxn ang="0">
                  <a:pos x="1767" y="144"/>
                </a:cxn>
                <a:cxn ang="0">
                  <a:pos x="1887" y="144"/>
                </a:cxn>
                <a:cxn ang="0">
                  <a:pos x="0" y="491"/>
                </a:cxn>
                <a:cxn ang="0">
                  <a:pos x="1887" y="491"/>
                </a:cxn>
                <a:cxn ang="0">
                  <a:pos x="1887" y="144"/>
                </a:cxn>
                <a:cxn ang="0">
                  <a:pos x="1767" y="144"/>
                </a:cxn>
                <a:cxn ang="0">
                  <a:pos x="1767" y="0"/>
                </a:cxn>
                <a:cxn ang="0">
                  <a:pos x="0" y="0"/>
                </a:cxn>
                <a:cxn ang="0">
                  <a:pos x="0" y="491"/>
                </a:cxn>
              </a:cxnLst>
              <a:rect l="0" t="0" r="r" b="b"/>
              <a:pathLst>
                <a:path w="1887" h="491">
                  <a:moveTo>
                    <a:pt x="1887" y="144"/>
                  </a:moveTo>
                  <a:lnTo>
                    <a:pt x="1767" y="0"/>
                  </a:lnTo>
                  <a:lnTo>
                    <a:pt x="1767" y="144"/>
                  </a:lnTo>
                  <a:lnTo>
                    <a:pt x="1887" y="144"/>
                  </a:lnTo>
                  <a:close/>
                  <a:moveTo>
                    <a:pt x="0" y="491"/>
                  </a:moveTo>
                  <a:lnTo>
                    <a:pt x="1887" y="491"/>
                  </a:lnTo>
                  <a:lnTo>
                    <a:pt x="1887" y="144"/>
                  </a:lnTo>
                  <a:lnTo>
                    <a:pt x="1767" y="144"/>
                  </a:lnTo>
                  <a:lnTo>
                    <a:pt x="1767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5" name="Freeform 57"/>
            <p:cNvSpPr>
              <a:spLocks/>
            </p:cNvSpPr>
            <p:nvPr/>
          </p:nvSpPr>
          <p:spPr bwMode="auto">
            <a:xfrm>
              <a:off x="1874" y="1371"/>
              <a:ext cx="120" cy="144"/>
            </a:xfrm>
            <a:custGeom>
              <a:avLst/>
              <a:gdLst/>
              <a:ahLst/>
              <a:cxnLst>
                <a:cxn ang="0">
                  <a:pos x="120" y="144"/>
                </a:cxn>
                <a:cxn ang="0">
                  <a:pos x="0" y="0"/>
                </a:cxn>
                <a:cxn ang="0">
                  <a:pos x="0" y="144"/>
                </a:cxn>
                <a:cxn ang="0">
                  <a:pos x="120" y="144"/>
                </a:cxn>
              </a:cxnLst>
              <a:rect l="0" t="0" r="r" b="b"/>
              <a:pathLst>
                <a:path w="120" h="144">
                  <a:moveTo>
                    <a:pt x="120" y="144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120" y="144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6" name="Freeform 58"/>
            <p:cNvSpPr>
              <a:spLocks/>
            </p:cNvSpPr>
            <p:nvPr/>
          </p:nvSpPr>
          <p:spPr bwMode="auto">
            <a:xfrm>
              <a:off x="107" y="1371"/>
              <a:ext cx="1887" cy="491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1887" y="491"/>
                </a:cxn>
                <a:cxn ang="0">
                  <a:pos x="1887" y="144"/>
                </a:cxn>
                <a:cxn ang="0">
                  <a:pos x="1767" y="144"/>
                </a:cxn>
                <a:cxn ang="0">
                  <a:pos x="1767" y="0"/>
                </a:cxn>
                <a:cxn ang="0">
                  <a:pos x="0" y="0"/>
                </a:cxn>
                <a:cxn ang="0">
                  <a:pos x="0" y="491"/>
                </a:cxn>
              </a:cxnLst>
              <a:rect l="0" t="0" r="r" b="b"/>
              <a:pathLst>
                <a:path w="1887" h="491">
                  <a:moveTo>
                    <a:pt x="0" y="491"/>
                  </a:moveTo>
                  <a:lnTo>
                    <a:pt x="1887" y="491"/>
                  </a:lnTo>
                  <a:lnTo>
                    <a:pt x="1887" y="144"/>
                  </a:lnTo>
                  <a:lnTo>
                    <a:pt x="1767" y="144"/>
                  </a:lnTo>
                  <a:lnTo>
                    <a:pt x="1767" y="0"/>
                  </a:lnTo>
                  <a:lnTo>
                    <a:pt x="0" y="0"/>
                  </a:lnTo>
                  <a:lnTo>
                    <a:pt x="0" y="491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87" name="Rectangle 59"/>
            <p:cNvSpPr>
              <a:spLocks noChangeArrowheads="1"/>
            </p:cNvSpPr>
            <p:nvPr/>
          </p:nvSpPr>
          <p:spPr bwMode="auto">
            <a:xfrm>
              <a:off x="160" y="1420"/>
              <a:ext cx="6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Notify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Rectangle 60"/>
            <p:cNvSpPr>
              <a:spLocks noChangeArrowheads="1"/>
            </p:cNvSpPr>
            <p:nvPr/>
          </p:nvSpPr>
          <p:spPr bwMode="auto">
            <a:xfrm>
              <a:off x="689" y="142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Rectangle 61"/>
            <p:cNvSpPr>
              <a:spLocks noChangeArrowheads="1"/>
            </p:cNvSpPr>
            <p:nvPr/>
          </p:nvSpPr>
          <p:spPr bwMode="auto">
            <a:xfrm>
              <a:off x="160" y="1610"/>
              <a:ext cx="14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 Update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1478" y="1610"/>
              <a:ext cx="2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91" name="Freeform 63"/>
            <p:cNvSpPr>
              <a:spLocks noEditPoints="1"/>
            </p:cNvSpPr>
            <p:nvPr/>
          </p:nvSpPr>
          <p:spPr bwMode="auto">
            <a:xfrm>
              <a:off x="1989" y="1621"/>
              <a:ext cx="293" cy="10"/>
            </a:xfrm>
            <a:custGeom>
              <a:avLst/>
              <a:gdLst/>
              <a:ahLst/>
              <a:cxnLst>
                <a:cxn ang="0">
                  <a:pos x="461" y="16"/>
                </a:cxn>
                <a:cxn ang="0">
                  <a:pos x="349" y="16"/>
                </a:cxn>
                <a:cxn ang="0">
                  <a:pos x="341" y="8"/>
                </a:cxn>
                <a:cxn ang="0">
                  <a:pos x="349" y="0"/>
                </a:cxn>
                <a:cxn ang="0">
                  <a:pos x="461" y="0"/>
                </a:cxn>
                <a:cxn ang="0">
                  <a:pos x="469" y="8"/>
                </a:cxn>
                <a:cxn ang="0">
                  <a:pos x="461" y="16"/>
                </a:cxn>
                <a:cxn ang="0">
                  <a:pos x="269" y="16"/>
                </a:cxn>
                <a:cxn ang="0">
                  <a:pos x="157" y="16"/>
                </a:cxn>
                <a:cxn ang="0">
                  <a:pos x="149" y="8"/>
                </a:cxn>
                <a:cxn ang="0">
                  <a:pos x="157" y="0"/>
                </a:cxn>
                <a:cxn ang="0">
                  <a:pos x="269" y="0"/>
                </a:cxn>
                <a:cxn ang="0">
                  <a:pos x="277" y="8"/>
                </a:cxn>
                <a:cxn ang="0">
                  <a:pos x="269" y="16"/>
                </a:cxn>
                <a:cxn ang="0">
                  <a:pos x="77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77" y="0"/>
                </a:cxn>
                <a:cxn ang="0">
                  <a:pos x="85" y="8"/>
                </a:cxn>
                <a:cxn ang="0">
                  <a:pos x="77" y="16"/>
                </a:cxn>
              </a:cxnLst>
              <a:rect l="0" t="0" r="r" b="b"/>
              <a:pathLst>
                <a:path w="469" h="16">
                  <a:moveTo>
                    <a:pt x="461" y="16"/>
                  </a:moveTo>
                  <a:lnTo>
                    <a:pt x="349" y="16"/>
                  </a:lnTo>
                  <a:cubicBezTo>
                    <a:pt x="345" y="16"/>
                    <a:pt x="341" y="12"/>
                    <a:pt x="341" y="8"/>
                  </a:cubicBezTo>
                  <a:cubicBezTo>
                    <a:pt x="341" y="3"/>
                    <a:pt x="345" y="0"/>
                    <a:pt x="349" y="0"/>
                  </a:cubicBezTo>
                  <a:lnTo>
                    <a:pt x="461" y="0"/>
                  </a:lnTo>
                  <a:cubicBezTo>
                    <a:pt x="466" y="0"/>
                    <a:pt x="469" y="3"/>
                    <a:pt x="469" y="8"/>
                  </a:cubicBezTo>
                  <a:cubicBezTo>
                    <a:pt x="469" y="12"/>
                    <a:pt x="466" y="16"/>
                    <a:pt x="461" y="16"/>
                  </a:cubicBezTo>
                  <a:close/>
                  <a:moveTo>
                    <a:pt x="269" y="16"/>
                  </a:moveTo>
                  <a:lnTo>
                    <a:pt x="157" y="16"/>
                  </a:lnTo>
                  <a:cubicBezTo>
                    <a:pt x="153" y="16"/>
                    <a:pt x="149" y="12"/>
                    <a:pt x="149" y="8"/>
                  </a:cubicBezTo>
                  <a:cubicBezTo>
                    <a:pt x="149" y="3"/>
                    <a:pt x="153" y="0"/>
                    <a:pt x="157" y="0"/>
                  </a:cubicBezTo>
                  <a:lnTo>
                    <a:pt x="269" y="0"/>
                  </a:lnTo>
                  <a:cubicBezTo>
                    <a:pt x="274" y="0"/>
                    <a:pt x="277" y="3"/>
                    <a:pt x="277" y="8"/>
                  </a:cubicBezTo>
                  <a:cubicBezTo>
                    <a:pt x="277" y="12"/>
                    <a:pt x="274" y="16"/>
                    <a:pt x="269" y="16"/>
                  </a:cubicBezTo>
                  <a:close/>
                  <a:moveTo>
                    <a:pt x="77" y="16"/>
                  </a:move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77" y="0"/>
                  </a:lnTo>
                  <a:cubicBezTo>
                    <a:pt x="82" y="0"/>
                    <a:pt x="85" y="3"/>
                    <a:pt x="85" y="8"/>
                  </a:cubicBezTo>
                  <a:cubicBezTo>
                    <a:pt x="85" y="12"/>
                    <a:pt x="82" y="16"/>
                    <a:pt x="77" y="16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1285860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816704"/>
            <a:ext cx="62648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Посетитель – паттерн поведения объектов.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66181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268334"/>
            <a:ext cx="81868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Описывает операцию, выполняемую с каждым объектом</a:t>
            </a:r>
          </a:p>
          <a:p>
            <a:r>
              <a:rPr lang="ru-RU" sz="2200" dirty="0" smtClean="0"/>
              <a:t>из некоторой структуры. Паттерн посетитель позволяет</a:t>
            </a:r>
          </a:p>
          <a:p>
            <a:r>
              <a:rPr lang="ru-RU" sz="2200" dirty="0" smtClean="0"/>
              <a:t>определить новую операцию, не изменяя классы этих </a:t>
            </a:r>
          </a:p>
          <a:p>
            <a:r>
              <a:rPr lang="ru-RU" sz="2200" dirty="0" smtClean="0"/>
              <a:t>объектов.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Visitor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Interpreter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7158" y="1285860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14348" y="1816704"/>
            <a:ext cx="62648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Посетитель – паттерн поведения объектов.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357158" y="2661818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99789" y="3268334"/>
            <a:ext cx="846257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Для заданного языка определяет</a:t>
            </a:r>
            <a:r>
              <a:rPr lang="en-US" sz="2200" dirty="0" smtClean="0"/>
              <a:t> </a:t>
            </a:r>
            <a:r>
              <a:rPr lang="ru-RU" sz="2200" dirty="0" smtClean="0"/>
              <a:t>представление его</a:t>
            </a:r>
            <a:endParaRPr lang="en-US" sz="2200" dirty="0" smtClean="0"/>
          </a:p>
          <a:p>
            <a:r>
              <a:rPr lang="ru-RU" sz="2200" dirty="0" smtClean="0"/>
              <a:t>грамматики, а также интерпретатор предложений этого </a:t>
            </a:r>
            <a:endParaRPr lang="en-US" sz="2200" dirty="0" smtClean="0"/>
          </a:p>
          <a:p>
            <a:r>
              <a:rPr lang="ru-RU" sz="2200" dirty="0" smtClean="0"/>
              <a:t>языка.</a:t>
            </a:r>
            <a:r>
              <a:rPr lang="en-US" sz="2200" dirty="0" smtClean="0"/>
              <a:t> </a:t>
            </a:r>
            <a:r>
              <a:rPr lang="ru-RU" sz="2400" dirty="0" smtClean="0"/>
              <a:t>Основная идея шаблона – определение класса </a:t>
            </a:r>
            <a:endParaRPr lang="en-US" sz="2400" dirty="0" smtClean="0"/>
          </a:p>
          <a:p>
            <a:r>
              <a:rPr lang="ru-RU" sz="2400" dirty="0" smtClean="0"/>
              <a:t>для каждого символа языка. Вследствие этого</a:t>
            </a:r>
            <a:r>
              <a:rPr lang="en-US" sz="2400" dirty="0" smtClean="0"/>
              <a:t> </a:t>
            </a:r>
            <a:r>
              <a:rPr lang="ru-RU" sz="2400" dirty="0" err="1" smtClean="0"/>
              <a:t>выра</a:t>
            </a:r>
            <a:r>
              <a:rPr lang="en-US" sz="2400" dirty="0" smtClean="0"/>
              <a:t>-</a:t>
            </a:r>
          </a:p>
          <a:p>
            <a:r>
              <a:rPr lang="ru-RU" sz="2400" dirty="0" err="1" smtClean="0"/>
              <a:t>жение</a:t>
            </a:r>
            <a:r>
              <a:rPr lang="ru-RU" sz="2400" dirty="0" smtClean="0"/>
              <a:t> на языке представляется в виде композитной </a:t>
            </a:r>
            <a:endParaRPr lang="en-US" sz="2400" dirty="0" smtClean="0"/>
          </a:p>
          <a:p>
            <a:r>
              <a:rPr lang="ru-RU" sz="2400" dirty="0" smtClean="0"/>
              <a:t>объектной структуры.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Interpreter</a:t>
            </a:r>
          </a:p>
        </p:txBody>
      </p:sp>
      <p:grpSp>
        <p:nvGrpSpPr>
          <p:cNvPr id="23557" name="Group 5"/>
          <p:cNvGrpSpPr>
            <a:grpSpLocks noChangeAspect="1"/>
          </p:cNvGrpSpPr>
          <p:nvPr/>
        </p:nvGrpSpPr>
        <p:grpSpPr bwMode="auto">
          <a:xfrm>
            <a:off x="242888" y="1322388"/>
            <a:ext cx="8724900" cy="3884613"/>
            <a:chOff x="153" y="833"/>
            <a:chExt cx="5496" cy="2447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48" y="1476"/>
              <a:ext cx="640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48" y="1476"/>
              <a:ext cx="640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348" y="1281"/>
              <a:ext cx="640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48" y="1281"/>
              <a:ext cx="640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48" y="1086"/>
              <a:ext cx="640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348" y="1086"/>
              <a:ext cx="640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29" y="1095"/>
              <a:ext cx="55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695" y="1223"/>
              <a:ext cx="659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1695" y="1223"/>
              <a:ext cx="659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1695" y="1028"/>
              <a:ext cx="659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1695" y="1028"/>
              <a:ext cx="659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1695" y="833"/>
              <a:ext cx="659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1695" y="833"/>
              <a:ext cx="659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1747" y="837"/>
              <a:ext cx="6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1526" y="1982"/>
              <a:ext cx="2441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526" y="1982"/>
              <a:ext cx="2441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1542" y="1987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1613" y="1987"/>
              <a:ext cx="78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Interpret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317" y="1987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2397" y="1987"/>
              <a:ext cx="70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inout c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3029" y="1987"/>
              <a:ext cx="24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3181" y="1987"/>
              <a:ext cx="6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3733" y="1987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1526" y="1787"/>
              <a:ext cx="2441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1526" y="1787"/>
              <a:ext cx="2441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1526" y="1592"/>
              <a:ext cx="2441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1526" y="1592"/>
              <a:ext cx="2441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2041" y="1595"/>
              <a:ext cx="148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AbstractExpression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153" y="3073"/>
              <a:ext cx="2383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153" y="3073"/>
              <a:ext cx="2383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162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242" y="3075"/>
              <a:ext cx="78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Interpret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945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1026" y="3075"/>
              <a:ext cx="70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inout c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1649" y="3075"/>
              <a:ext cx="24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1809" y="3075"/>
              <a:ext cx="6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2361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153" y="2877"/>
              <a:ext cx="2383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153" y="2877"/>
              <a:ext cx="2383" cy="196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7" name="Rectangle 45"/>
            <p:cNvSpPr>
              <a:spLocks noChangeArrowheads="1"/>
            </p:cNvSpPr>
            <p:nvPr/>
          </p:nvSpPr>
          <p:spPr bwMode="auto">
            <a:xfrm>
              <a:off x="153" y="2682"/>
              <a:ext cx="2383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153" y="2682"/>
              <a:ext cx="2383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643" y="2692"/>
              <a:ext cx="148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TerminalExpression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1344" y="2284"/>
              <a:ext cx="1402" cy="398"/>
            </a:xfrm>
            <a:custGeom>
              <a:avLst/>
              <a:gdLst/>
              <a:ahLst/>
              <a:cxnLst>
                <a:cxn ang="0">
                  <a:pos x="1402" y="0"/>
                </a:cxn>
                <a:cxn ang="0">
                  <a:pos x="1402" y="196"/>
                </a:cxn>
                <a:cxn ang="0">
                  <a:pos x="0" y="196"/>
                </a:cxn>
                <a:cxn ang="0">
                  <a:pos x="0" y="398"/>
                </a:cxn>
              </a:cxnLst>
              <a:rect l="0" t="0" r="r" b="b"/>
              <a:pathLst>
                <a:path w="1402" h="398">
                  <a:moveTo>
                    <a:pt x="1402" y="0"/>
                  </a:moveTo>
                  <a:lnTo>
                    <a:pt x="1402" y="196"/>
                  </a:lnTo>
                  <a:lnTo>
                    <a:pt x="0" y="196"/>
                  </a:lnTo>
                  <a:lnTo>
                    <a:pt x="0" y="39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1" name="Freeform 49"/>
            <p:cNvSpPr>
              <a:spLocks/>
            </p:cNvSpPr>
            <p:nvPr/>
          </p:nvSpPr>
          <p:spPr bwMode="auto">
            <a:xfrm>
              <a:off x="2679" y="2177"/>
              <a:ext cx="134" cy="107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34" y="107"/>
                </a:cxn>
                <a:cxn ang="0">
                  <a:pos x="67" y="0"/>
                </a:cxn>
                <a:cxn ang="0">
                  <a:pos x="0" y="107"/>
                </a:cxn>
              </a:cxnLst>
              <a:rect l="0" t="0" r="r" b="b"/>
              <a:pathLst>
                <a:path w="134" h="107">
                  <a:moveTo>
                    <a:pt x="0" y="107"/>
                  </a:moveTo>
                  <a:lnTo>
                    <a:pt x="134" y="107"/>
                  </a:lnTo>
                  <a:lnTo>
                    <a:pt x="6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2" name="Freeform 50"/>
            <p:cNvSpPr>
              <a:spLocks/>
            </p:cNvSpPr>
            <p:nvPr/>
          </p:nvSpPr>
          <p:spPr bwMode="auto">
            <a:xfrm>
              <a:off x="2679" y="2177"/>
              <a:ext cx="134" cy="107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34" y="107"/>
                </a:cxn>
                <a:cxn ang="0">
                  <a:pos x="67" y="0"/>
                </a:cxn>
                <a:cxn ang="0">
                  <a:pos x="0" y="107"/>
                </a:cxn>
              </a:cxnLst>
              <a:rect l="0" t="0" r="r" b="b"/>
              <a:pathLst>
                <a:path w="134" h="107">
                  <a:moveTo>
                    <a:pt x="0" y="107"/>
                  </a:moveTo>
                  <a:lnTo>
                    <a:pt x="134" y="107"/>
                  </a:lnTo>
                  <a:lnTo>
                    <a:pt x="67" y="0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3" name="Rectangle 51"/>
            <p:cNvSpPr>
              <a:spLocks noChangeArrowheads="1"/>
            </p:cNvSpPr>
            <p:nvPr/>
          </p:nvSpPr>
          <p:spPr bwMode="auto">
            <a:xfrm>
              <a:off x="2956" y="3073"/>
              <a:ext cx="2384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4" name="Rectangle 52"/>
            <p:cNvSpPr>
              <a:spLocks noChangeArrowheads="1"/>
            </p:cNvSpPr>
            <p:nvPr/>
          </p:nvSpPr>
          <p:spPr bwMode="auto">
            <a:xfrm>
              <a:off x="2956" y="3073"/>
              <a:ext cx="2384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05" name="Rectangle 53"/>
            <p:cNvSpPr>
              <a:spLocks noChangeArrowheads="1"/>
            </p:cNvSpPr>
            <p:nvPr/>
          </p:nvSpPr>
          <p:spPr bwMode="auto">
            <a:xfrm>
              <a:off x="2967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3047" y="3075"/>
              <a:ext cx="78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Interpret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3751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8" name="Rectangle 56"/>
            <p:cNvSpPr>
              <a:spLocks noChangeArrowheads="1"/>
            </p:cNvSpPr>
            <p:nvPr/>
          </p:nvSpPr>
          <p:spPr bwMode="auto">
            <a:xfrm>
              <a:off x="3831" y="3075"/>
              <a:ext cx="70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inout c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09" name="Rectangle 57"/>
            <p:cNvSpPr>
              <a:spLocks noChangeArrowheads="1"/>
            </p:cNvSpPr>
            <p:nvPr/>
          </p:nvSpPr>
          <p:spPr bwMode="auto">
            <a:xfrm>
              <a:off x="4454" y="3075"/>
              <a:ext cx="24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10" name="Rectangle 58"/>
            <p:cNvSpPr>
              <a:spLocks noChangeArrowheads="1"/>
            </p:cNvSpPr>
            <p:nvPr/>
          </p:nvSpPr>
          <p:spPr bwMode="auto">
            <a:xfrm>
              <a:off x="4614" y="3075"/>
              <a:ext cx="62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Context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11" name="Rectangle 59"/>
            <p:cNvSpPr>
              <a:spLocks noChangeArrowheads="1"/>
            </p:cNvSpPr>
            <p:nvPr/>
          </p:nvSpPr>
          <p:spPr bwMode="auto">
            <a:xfrm>
              <a:off x="5158" y="3075"/>
              <a:ext cx="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12" name="Rectangle 60"/>
            <p:cNvSpPr>
              <a:spLocks noChangeArrowheads="1"/>
            </p:cNvSpPr>
            <p:nvPr/>
          </p:nvSpPr>
          <p:spPr bwMode="auto">
            <a:xfrm>
              <a:off x="2956" y="2877"/>
              <a:ext cx="2384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3" name="Rectangle 61"/>
            <p:cNvSpPr>
              <a:spLocks noChangeArrowheads="1"/>
            </p:cNvSpPr>
            <p:nvPr/>
          </p:nvSpPr>
          <p:spPr bwMode="auto">
            <a:xfrm>
              <a:off x="2956" y="2877"/>
              <a:ext cx="2384" cy="196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4" name="Rectangle 62"/>
            <p:cNvSpPr>
              <a:spLocks noChangeArrowheads="1"/>
            </p:cNvSpPr>
            <p:nvPr/>
          </p:nvSpPr>
          <p:spPr bwMode="auto">
            <a:xfrm>
              <a:off x="2956" y="2682"/>
              <a:ext cx="2384" cy="1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5" name="Rectangle 63"/>
            <p:cNvSpPr>
              <a:spLocks noChangeArrowheads="1"/>
            </p:cNvSpPr>
            <p:nvPr/>
          </p:nvSpPr>
          <p:spPr bwMode="auto">
            <a:xfrm>
              <a:off x="2956" y="2682"/>
              <a:ext cx="2384" cy="195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6" name="Rectangle 64"/>
            <p:cNvSpPr>
              <a:spLocks noChangeArrowheads="1"/>
            </p:cNvSpPr>
            <p:nvPr/>
          </p:nvSpPr>
          <p:spPr bwMode="auto">
            <a:xfrm>
              <a:off x="3323" y="2692"/>
              <a:ext cx="171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NonterminalExpression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17" name="Freeform 65"/>
            <p:cNvSpPr>
              <a:spLocks/>
            </p:cNvSpPr>
            <p:nvPr/>
          </p:nvSpPr>
          <p:spPr bwMode="auto">
            <a:xfrm>
              <a:off x="2746" y="2284"/>
              <a:ext cx="1402" cy="3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6"/>
                </a:cxn>
                <a:cxn ang="0">
                  <a:pos x="1402" y="196"/>
                </a:cxn>
                <a:cxn ang="0">
                  <a:pos x="1402" y="398"/>
                </a:cxn>
              </a:cxnLst>
              <a:rect l="0" t="0" r="r" b="b"/>
              <a:pathLst>
                <a:path w="1402" h="398">
                  <a:moveTo>
                    <a:pt x="0" y="0"/>
                  </a:moveTo>
                  <a:lnTo>
                    <a:pt x="0" y="196"/>
                  </a:lnTo>
                  <a:lnTo>
                    <a:pt x="1402" y="196"/>
                  </a:lnTo>
                  <a:lnTo>
                    <a:pt x="1402" y="398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8" name="Freeform 66"/>
            <p:cNvSpPr>
              <a:spLocks/>
            </p:cNvSpPr>
            <p:nvPr/>
          </p:nvSpPr>
          <p:spPr bwMode="auto">
            <a:xfrm>
              <a:off x="2679" y="2177"/>
              <a:ext cx="134" cy="107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34" y="107"/>
                </a:cxn>
                <a:cxn ang="0">
                  <a:pos x="67" y="0"/>
                </a:cxn>
                <a:cxn ang="0">
                  <a:pos x="0" y="107"/>
                </a:cxn>
              </a:cxnLst>
              <a:rect l="0" t="0" r="r" b="b"/>
              <a:pathLst>
                <a:path w="134" h="107">
                  <a:moveTo>
                    <a:pt x="0" y="107"/>
                  </a:moveTo>
                  <a:lnTo>
                    <a:pt x="134" y="107"/>
                  </a:lnTo>
                  <a:lnTo>
                    <a:pt x="6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19" name="Freeform 67"/>
            <p:cNvSpPr>
              <a:spLocks/>
            </p:cNvSpPr>
            <p:nvPr/>
          </p:nvSpPr>
          <p:spPr bwMode="auto">
            <a:xfrm>
              <a:off x="2679" y="2177"/>
              <a:ext cx="134" cy="107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134" y="107"/>
                </a:cxn>
                <a:cxn ang="0">
                  <a:pos x="67" y="0"/>
                </a:cxn>
                <a:cxn ang="0">
                  <a:pos x="0" y="107"/>
                </a:cxn>
              </a:cxnLst>
              <a:rect l="0" t="0" r="r" b="b"/>
              <a:pathLst>
                <a:path w="134" h="107">
                  <a:moveTo>
                    <a:pt x="0" y="107"/>
                  </a:moveTo>
                  <a:lnTo>
                    <a:pt x="134" y="107"/>
                  </a:lnTo>
                  <a:lnTo>
                    <a:pt x="67" y="0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0" name="Freeform 68"/>
            <p:cNvSpPr>
              <a:spLocks/>
            </p:cNvSpPr>
            <p:nvPr/>
          </p:nvSpPr>
          <p:spPr bwMode="auto">
            <a:xfrm>
              <a:off x="3967" y="1884"/>
              <a:ext cx="1682" cy="1091"/>
            </a:xfrm>
            <a:custGeom>
              <a:avLst/>
              <a:gdLst/>
              <a:ahLst/>
              <a:cxnLst>
                <a:cxn ang="0">
                  <a:pos x="1506" y="1091"/>
                </a:cxn>
                <a:cxn ang="0">
                  <a:pos x="1682" y="1091"/>
                </a:cxn>
                <a:cxn ang="0">
                  <a:pos x="1682" y="0"/>
                </a:cxn>
                <a:cxn ang="0">
                  <a:pos x="0" y="0"/>
                </a:cxn>
              </a:cxnLst>
              <a:rect l="0" t="0" r="r" b="b"/>
              <a:pathLst>
                <a:path w="1682" h="1091">
                  <a:moveTo>
                    <a:pt x="1506" y="1091"/>
                  </a:moveTo>
                  <a:lnTo>
                    <a:pt x="1682" y="1091"/>
                  </a:lnTo>
                  <a:lnTo>
                    <a:pt x="1682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1" name="Freeform 69"/>
            <p:cNvSpPr>
              <a:spLocks/>
            </p:cNvSpPr>
            <p:nvPr/>
          </p:nvSpPr>
          <p:spPr bwMode="auto">
            <a:xfrm>
              <a:off x="5340" y="2935"/>
              <a:ext cx="133" cy="8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0" y="40"/>
                </a:cxn>
                <a:cxn ang="0">
                  <a:pos x="66" y="0"/>
                </a:cxn>
                <a:cxn ang="0">
                  <a:pos x="133" y="40"/>
                </a:cxn>
                <a:cxn ang="0">
                  <a:pos x="66" y="80"/>
                </a:cxn>
              </a:cxnLst>
              <a:rect l="0" t="0" r="r" b="b"/>
              <a:pathLst>
                <a:path w="133" h="80">
                  <a:moveTo>
                    <a:pt x="66" y="80"/>
                  </a:moveTo>
                  <a:lnTo>
                    <a:pt x="0" y="40"/>
                  </a:lnTo>
                  <a:lnTo>
                    <a:pt x="66" y="0"/>
                  </a:lnTo>
                  <a:lnTo>
                    <a:pt x="133" y="40"/>
                  </a:lnTo>
                  <a:lnTo>
                    <a:pt x="66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2" name="Freeform 70"/>
            <p:cNvSpPr>
              <a:spLocks/>
            </p:cNvSpPr>
            <p:nvPr/>
          </p:nvSpPr>
          <p:spPr bwMode="auto">
            <a:xfrm>
              <a:off x="5340" y="2935"/>
              <a:ext cx="133" cy="8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0" y="40"/>
                </a:cxn>
                <a:cxn ang="0">
                  <a:pos x="66" y="0"/>
                </a:cxn>
                <a:cxn ang="0">
                  <a:pos x="133" y="40"/>
                </a:cxn>
                <a:cxn ang="0">
                  <a:pos x="66" y="80"/>
                </a:cxn>
              </a:cxnLst>
              <a:rect l="0" t="0" r="r" b="b"/>
              <a:pathLst>
                <a:path w="133" h="80">
                  <a:moveTo>
                    <a:pt x="66" y="80"/>
                  </a:moveTo>
                  <a:lnTo>
                    <a:pt x="0" y="40"/>
                  </a:lnTo>
                  <a:lnTo>
                    <a:pt x="66" y="0"/>
                  </a:lnTo>
                  <a:lnTo>
                    <a:pt x="133" y="40"/>
                  </a:lnTo>
                  <a:lnTo>
                    <a:pt x="66" y="80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3" name="Freeform 71"/>
            <p:cNvSpPr>
              <a:spLocks noEditPoints="1"/>
            </p:cNvSpPr>
            <p:nvPr/>
          </p:nvSpPr>
          <p:spPr bwMode="auto">
            <a:xfrm>
              <a:off x="983" y="1121"/>
              <a:ext cx="713" cy="115"/>
            </a:xfrm>
            <a:custGeom>
              <a:avLst/>
              <a:gdLst/>
              <a:ahLst/>
              <a:cxnLst>
                <a:cxn ang="0">
                  <a:pos x="120" y="191"/>
                </a:cxn>
                <a:cxn ang="0">
                  <a:pos x="120" y="207"/>
                </a:cxn>
                <a:cxn ang="0">
                  <a:pos x="0" y="199"/>
                </a:cxn>
                <a:cxn ang="0">
                  <a:pos x="200" y="191"/>
                </a:cxn>
                <a:cxn ang="0">
                  <a:pos x="227" y="199"/>
                </a:cxn>
                <a:cxn ang="0">
                  <a:pos x="235" y="114"/>
                </a:cxn>
                <a:cxn ang="0">
                  <a:pos x="243" y="199"/>
                </a:cxn>
                <a:cxn ang="0">
                  <a:pos x="200" y="207"/>
                </a:cxn>
                <a:cxn ang="0">
                  <a:pos x="200" y="191"/>
                </a:cxn>
                <a:cxn ang="0">
                  <a:pos x="227" y="8"/>
                </a:cxn>
                <a:cxn ang="0">
                  <a:pos x="313" y="0"/>
                </a:cxn>
                <a:cxn ang="0">
                  <a:pos x="313" y="16"/>
                </a:cxn>
                <a:cxn ang="0">
                  <a:pos x="243" y="8"/>
                </a:cxn>
                <a:cxn ang="0">
                  <a:pos x="235" y="50"/>
                </a:cxn>
                <a:cxn ang="0">
                  <a:pos x="393" y="0"/>
                </a:cxn>
                <a:cxn ang="0">
                  <a:pos x="513" y="8"/>
                </a:cxn>
                <a:cxn ang="0">
                  <a:pos x="393" y="16"/>
                </a:cxn>
                <a:cxn ang="0">
                  <a:pos x="393" y="0"/>
                </a:cxn>
                <a:cxn ang="0">
                  <a:pos x="697" y="0"/>
                </a:cxn>
                <a:cxn ang="0">
                  <a:pos x="697" y="16"/>
                </a:cxn>
                <a:cxn ang="0">
                  <a:pos x="577" y="8"/>
                </a:cxn>
                <a:cxn ang="0">
                  <a:pos x="777" y="0"/>
                </a:cxn>
                <a:cxn ang="0">
                  <a:pos x="897" y="8"/>
                </a:cxn>
                <a:cxn ang="0">
                  <a:pos x="777" y="16"/>
                </a:cxn>
                <a:cxn ang="0">
                  <a:pos x="777" y="0"/>
                </a:cxn>
                <a:cxn ang="0">
                  <a:pos x="1081" y="0"/>
                </a:cxn>
                <a:cxn ang="0">
                  <a:pos x="1081" y="16"/>
                </a:cxn>
                <a:cxn ang="0">
                  <a:pos x="961" y="8"/>
                </a:cxn>
                <a:cxn ang="0">
                  <a:pos x="1161" y="0"/>
                </a:cxn>
                <a:cxn ang="0">
                  <a:pos x="1281" y="8"/>
                </a:cxn>
                <a:cxn ang="0">
                  <a:pos x="1161" y="16"/>
                </a:cxn>
                <a:cxn ang="0">
                  <a:pos x="1161" y="0"/>
                </a:cxn>
              </a:cxnLst>
              <a:rect l="0" t="0" r="r" b="b"/>
              <a:pathLst>
                <a:path w="1281" h="207">
                  <a:moveTo>
                    <a:pt x="8" y="191"/>
                  </a:moveTo>
                  <a:lnTo>
                    <a:pt x="120" y="191"/>
                  </a:lnTo>
                  <a:cubicBezTo>
                    <a:pt x="124" y="191"/>
                    <a:pt x="128" y="195"/>
                    <a:pt x="128" y="199"/>
                  </a:cubicBezTo>
                  <a:cubicBezTo>
                    <a:pt x="128" y="204"/>
                    <a:pt x="124" y="207"/>
                    <a:pt x="120" y="207"/>
                  </a:cubicBezTo>
                  <a:lnTo>
                    <a:pt x="8" y="207"/>
                  </a:lnTo>
                  <a:cubicBezTo>
                    <a:pt x="3" y="207"/>
                    <a:pt x="0" y="204"/>
                    <a:pt x="0" y="199"/>
                  </a:cubicBezTo>
                  <a:cubicBezTo>
                    <a:pt x="0" y="195"/>
                    <a:pt x="3" y="191"/>
                    <a:pt x="8" y="191"/>
                  </a:cubicBezTo>
                  <a:close/>
                  <a:moveTo>
                    <a:pt x="200" y="191"/>
                  </a:moveTo>
                  <a:lnTo>
                    <a:pt x="235" y="191"/>
                  </a:lnTo>
                  <a:lnTo>
                    <a:pt x="227" y="199"/>
                  </a:lnTo>
                  <a:lnTo>
                    <a:pt x="227" y="122"/>
                  </a:lnTo>
                  <a:cubicBezTo>
                    <a:pt x="227" y="118"/>
                    <a:pt x="230" y="114"/>
                    <a:pt x="235" y="114"/>
                  </a:cubicBezTo>
                  <a:cubicBezTo>
                    <a:pt x="239" y="114"/>
                    <a:pt x="243" y="118"/>
                    <a:pt x="243" y="122"/>
                  </a:cubicBezTo>
                  <a:lnTo>
                    <a:pt x="243" y="199"/>
                  </a:lnTo>
                  <a:cubicBezTo>
                    <a:pt x="243" y="204"/>
                    <a:pt x="239" y="207"/>
                    <a:pt x="235" y="207"/>
                  </a:cubicBezTo>
                  <a:lnTo>
                    <a:pt x="200" y="207"/>
                  </a:lnTo>
                  <a:cubicBezTo>
                    <a:pt x="195" y="207"/>
                    <a:pt x="192" y="204"/>
                    <a:pt x="192" y="199"/>
                  </a:cubicBezTo>
                  <a:cubicBezTo>
                    <a:pt x="192" y="195"/>
                    <a:pt x="195" y="191"/>
                    <a:pt x="200" y="191"/>
                  </a:cubicBezTo>
                  <a:close/>
                  <a:moveTo>
                    <a:pt x="227" y="42"/>
                  </a:moveTo>
                  <a:lnTo>
                    <a:pt x="227" y="8"/>
                  </a:lnTo>
                  <a:cubicBezTo>
                    <a:pt x="227" y="4"/>
                    <a:pt x="230" y="0"/>
                    <a:pt x="235" y="0"/>
                  </a:cubicBezTo>
                  <a:lnTo>
                    <a:pt x="313" y="0"/>
                  </a:lnTo>
                  <a:cubicBezTo>
                    <a:pt x="317" y="0"/>
                    <a:pt x="321" y="4"/>
                    <a:pt x="321" y="8"/>
                  </a:cubicBezTo>
                  <a:cubicBezTo>
                    <a:pt x="321" y="13"/>
                    <a:pt x="317" y="16"/>
                    <a:pt x="313" y="16"/>
                  </a:cubicBezTo>
                  <a:lnTo>
                    <a:pt x="235" y="16"/>
                  </a:lnTo>
                  <a:lnTo>
                    <a:pt x="243" y="8"/>
                  </a:lnTo>
                  <a:lnTo>
                    <a:pt x="243" y="42"/>
                  </a:lnTo>
                  <a:cubicBezTo>
                    <a:pt x="243" y="47"/>
                    <a:pt x="239" y="50"/>
                    <a:pt x="235" y="50"/>
                  </a:cubicBezTo>
                  <a:cubicBezTo>
                    <a:pt x="230" y="50"/>
                    <a:pt x="227" y="47"/>
                    <a:pt x="227" y="42"/>
                  </a:cubicBezTo>
                  <a:close/>
                  <a:moveTo>
                    <a:pt x="393" y="0"/>
                  </a:moveTo>
                  <a:lnTo>
                    <a:pt x="505" y="0"/>
                  </a:lnTo>
                  <a:cubicBezTo>
                    <a:pt x="509" y="0"/>
                    <a:pt x="513" y="4"/>
                    <a:pt x="513" y="8"/>
                  </a:cubicBezTo>
                  <a:cubicBezTo>
                    <a:pt x="513" y="13"/>
                    <a:pt x="509" y="16"/>
                    <a:pt x="505" y="16"/>
                  </a:cubicBezTo>
                  <a:lnTo>
                    <a:pt x="393" y="16"/>
                  </a:lnTo>
                  <a:cubicBezTo>
                    <a:pt x="388" y="16"/>
                    <a:pt x="385" y="13"/>
                    <a:pt x="385" y="8"/>
                  </a:cubicBezTo>
                  <a:cubicBezTo>
                    <a:pt x="385" y="4"/>
                    <a:pt x="388" y="0"/>
                    <a:pt x="393" y="0"/>
                  </a:cubicBezTo>
                  <a:close/>
                  <a:moveTo>
                    <a:pt x="585" y="0"/>
                  </a:moveTo>
                  <a:lnTo>
                    <a:pt x="697" y="0"/>
                  </a:lnTo>
                  <a:cubicBezTo>
                    <a:pt x="701" y="0"/>
                    <a:pt x="705" y="4"/>
                    <a:pt x="705" y="8"/>
                  </a:cubicBezTo>
                  <a:cubicBezTo>
                    <a:pt x="705" y="13"/>
                    <a:pt x="701" y="16"/>
                    <a:pt x="697" y="16"/>
                  </a:cubicBezTo>
                  <a:lnTo>
                    <a:pt x="585" y="16"/>
                  </a:lnTo>
                  <a:cubicBezTo>
                    <a:pt x="580" y="16"/>
                    <a:pt x="577" y="13"/>
                    <a:pt x="577" y="8"/>
                  </a:cubicBezTo>
                  <a:cubicBezTo>
                    <a:pt x="577" y="4"/>
                    <a:pt x="580" y="0"/>
                    <a:pt x="585" y="0"/>
                  </a:cubicBezTo>
                  <a:close/>
                  <a:moveTo>
                    <a:pt x="777" y="0"/>
                  </a:moveTo>
                  <a:lnTo>
                    <a:pt x="889" y="0"/>
                  </a:lnTo>
                  <a:cubicBezTo>
                    <a:pt x="893" y="0"/>
                    <a:pt x="897" y="4"/>
                    <a:pt x="897" y="8"/>
                  </a:cubicBezTo>
                  <a:cubicBezTo>
                    <a:pt x="897" y="13"/>
                    <a:pt x="893" y="16"/>
                    <a:pt x="889" y="16"/>
                  </a:cubicBezTo>
                  <a:lnTo>
                    <a:pt x="777" y="16"/>
                  </a:lnTo>
                  <a:cubicBezTo>
                    <a:pt x="772" y="16"/>
                    <a:pt x="769" y="13"/>
                    <a:pt x="769" y="8"/>
                  </a:cubicBezTo>
                  <a:cubicBezTo>
                    <a:pt x="769" y="4"/>
                    <a:pt x="772" y="0"/>
                    <a:pt x="777" y="0"/>
                  </a:cubicBezTo>
                  <a:close/>
                  <a:moveTo>
                    <a:pt x="969" y="0"/>
                  </a:moveTo>
                  <a:lnTo>
                    <a:pt x="1081" y="0"/>
                  </a:lnTo>
                  <a:cubicBezTo>
                    <a:pt x="1085" y="0"/>
                    <a:pt x="1089" y="4"/>
                    <a:pt x="1089" y="8"/>
                  </a:cubicBezTo>
                  <a:cubicBezTo>
                    <a:pt x="1089" y="13"/>
                    <a:pt x="1085" y="16"/>
                    <a:pt x="1081" y="16"/>
                  </a:cubicBezTo>
                  <a:lnTo>
                    <a:pt x="969" y="16"/>
                  </a:lnTo>
                  <a:cubicBezTo>
                    <a:pt x="964" y="16"/>
                    <a:pt x="961" y="13"/>
                    <a:pt x="961" y="8"/>
                  </a:cubicBezTo>
                  <a:cubicBezTo>
                    <a:pt x="961" y="4"/>
                    <a:pt x="964" y="0"/>
                    <a:pt x="969" y="0"/>
                  </a:cubicBezTo>
                  <a:close/>
                  <a:moveTo>
                    <a:pt x="1161" y="0"/>
                  </a:moveTo>
                  <a:lnTo>
                    <a:pt x="1273" y="0"/>
                  </a:lnTo>
                  <a:cubicBezTo>
                    <a:pt x="1277" y="0"/>
                    <a:pt x="1281" y="4"/>
                    <a:pt x="1281" y="8"/>
                  </a:cubicBezTo>
                  <a:cubicBezTo>
                    <a:pt x="1281" y="13"/>
                    <a:pt x="1277" y="16"/>
                    <a:pt x="1273" y="16"/>
                  </a:cubicBezTo>
                  <a:lnTo>
                    <a:pt x="1161" y="16"/>
                  </a:lnTo>
                  <a:cubicBezTo>
                    <a:pt x="1156" y="16"/>
                    <a:pt x="1153" y="13"/>
                    <a:pt x="1153" y="8"/>
                  </a:cubicBezTo>
                  <a:cubicBezTo>
                    <a:pt x="1153" y="4"/>
                    <a:pt x="1156" y="0"/>
                    <a:pt x="1161" y="0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4" name="Freeform 72"/>
            <p:cNvSpPr>
              <a:spLocks/>
            </p:cNvSpPr>
            <p:nvPr/>
          </p:nvSpPr>
          <p:spPr bwMode="auto">
            <a:xfrm>
              <a:off x="1642" y="1073"/>
              <a:ext cx="53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53" y="53"/>
                </a:cxn>
                <a:cxn ang="0">
                  <a:pos x="0" y="0"/>
                </a:cxn>
              </a:cxnLst>
              <a:rect l="0" t="0" r="r" b="b"/>
              <a:pathLst>
                <a:path w="53" h="105">
                  <a:moveTo>
                    <a:pt x="0" y="105"/>
                  </a:moveTo>
                  <a:lnTo>
                    <a:pt x="53" y="53"/>
                  </a:lnTo>
                  <a:lnTo>
                    <a:pt x="0" y="0"/>
                  </a:lnTo>
                </a:path>
              </a:pathLst>
            </a:custGeom>
            <a:noFill/>
            <a:ln w="6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5" name="Freeform 73"/>
            <p:cNvSpPr>
              <a:spLocks noEditPoints="1"/>
            </p:cNvSpPr>
            <p:nvPr/>
          </p:nvSpPr>
          <p:spPr bwMode="auto">
            <a:xfrm>
              <a:off x="983" y="1520"/>
              <a:ext cx="547" cy="36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6"/>
                </a:cxn>
                <a:cxn ang="0">
                  <a:pos x="0" y="8"/>
                </a:cxn>
                <a:cxn ang="0">
                  <a:pos x="200" y="0"/>
                </a:cxn>
                <a:cxn ang="0">
                  <a:pos x="243" y="8"/>
                </a:cxn>
                <a:cxn ang="0">
                  <a:pos x="235" y="94"/>
                </a:cxn>
                <a:cxn ang="0">
                  <a:pos x="227" y="8"/>
                </a:cxn>
                <a:cxn ang="0">
                  <a:pos x="200" y="16"/>
                </a:cxn>
                <a:cxn ang="0">
                  <a:pos x="200" y="0"/>
                </a:cxn>
                <a:cxn ang="0">
                  <a:pos x="243" y="278"/>
                </a:cxn>
                <a:cxn ang="0">
                  <a:pos x="227" y="278"/>
                </a:cxn>
                <a:cxn ang="0">
                  <a:pos x="235" y="158"/>
                </a:cxn>
                <a:cxn ang="0">
                  <a:pos x="243" y="358"/>
                </a:cxn>
                <a:cxn ang="0">
                  <a:pos x="235" y="478"/>
                </a:cxn>
                <a:cxn ang="0">
                  <a:pos x="227" y="358"/>
                </a:cxn>
                <a:cxn ang="0">
                  <a:pos x="243" y="358"/>
                </a:cxn>
                <a:cxn ang="0">
                  <a:pos x="243" y="653"/>
                </a:cxn>
                <a:cxn ang="0">
                  <a:pos x="243" y="645"/>
                </a:cxn>
                <a:cxn ang="0">
                  <a:pos x="243" y="661"/>
                </a:cxn>
                <a:cxn ang="0">
                  <a:pos x="227" y="653"/>
                </a:cxn>
                <a:cxn ang="0">
                  <a:pos x="235" y="542"/>
                </a:cxn>
                <a:cxn ang="0">
                  <a:pos x="323" y="645"/>
                </a:cxn>
                <a:cxn ang="0">
                  <a:pos x="443" y="653"/>
                </a:cxn>
                <a:cxn ang="0">
                  <a:pos x="323" y="661"/>
                </a:cxn>
                <a:cxn ang="0">
                  <a:pos x="323" y="645"/>
                </a:cxn>
                <a:cxn ang="0">
                  <a:pos x="627" y="645"/>
                </a:cxn>
                <a:cxn ang="0">
                  <a:pos x="627" y="661"/>
                </a:cxn>
                <a:cxn ang="0">
                  <a:pos x="507" y="653"/>
                </a:cxn>
                <a:cxn ang="0">
                  <a:pos x="707" y="645"/>
                </a:cxn>
                <a:cxn ang="0">
                  <a:pos x="827" y="653"/>
                </a:cxn>
                <a:cxn ang="0">
                  <a:pos x="707" y="661"/>
                </a:cxn>
                <a:cxn ang="0">
                  <a:pos x="707" y="645"/>
                </a:cxn>
                <a:cxn ang="0">
                  <a:pos x="975" y="645"/>
                </a:cxn>
                <a:cxn ang="0">
                  <a:pos x="975" y="661"/>
                </a:cxn>
                <a:cxn ang="0">
                  <a:pos x="891" y="653"/>
                </a:cxn>
              </a:cxnLst>
              <a:rect l="0" t="0" r="r" b="b"/>
              <a:pathLst>
                <a:path w="983" h="661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lose/>
                  <a:moveTo>
                    <a:pt x="200" y="0"/>
                  </a:moveTo>
                  <a:lnTo>
                    <a:pt x="235" y="0"/>
                  </a:lnTo>
                  <a:cubicBezTo>
                    <a:pt x="239" y="0"/>
                    <a:pt x="243" y="4"/>
                    <a:pt x="243" y="8"/>
                  </a:cubicBezTo>
                  <a:lnTo>
                    <a:pt x="243" y="86"/>
                  </a:lnTo>
                  <a:cubicBezTo>
                    <a:pt x="243" y="90"/>
                    <a:pt x="239" y="94"/>
                    <a:pt x="235" y="94"/>
                  </a:cubicBezTo>
                  <a:cubicBezTo>
                    <a:pt x="230" y="94"/>
                    <a:pt x="227" y="90"/>
                    <a:pt x="227" y="86"/>
                  </a:cubicBezTo>
                  <a:lnTo>
                    <a:pt x="227" y="8"/>
                  </a:lnTo>
                  <a:lnTo>
                    <a:pt x="235" y="16"/>
                  </a:lnTo>
                  <a:lnTo>
                    <a:pt x="200" y="16"/>
                  </a:lnTo>
                  <a:cubicBezTo>
                    <a:pt x="195" y="16"/>
                    <a:pt x="192" y="13"/>
                    <a:pt x="192" y="8"/>
                  </a:cubicBezTo>
                  <a:cubicBezTo>
                    <a:pt x="192" y="4"/>
                    <a:pt x="195" y="0"/>
                    <a:pt x="200" y="0"/>
                  </a:cubicBezTo>
                  <a:close/>
                  <a:moveTo>
                    <a:pt x="243" y="166"/>
                  </a:moveTo>
                  <a:lnTo>
                    <a:pt x="243" y="278"/>
                  </a:lnTo>
                  <a:cubicBezTo>
                    <a:pt x="243" y="282"/>
                    <a:pt x="239" y="286"/>
                    <a:pt x="235" y="286"/>
                  </a:cubicBezTo>
                  <a:cubicBezTo>
                    <a:pt x="230" y="286"/>
                    <a:pt x="227" y="282"/>
                    <a:pt x="227" y="278"/>
                  </a:cubicBezTo>
                  <a:lnTo>
                    <a:pt x="227" y="166"/>
                  </a:lnTo>
                  <a:cubicBezTo>
                    <a:pt x="227" y="161"/>
                    <a:pt x="230" y="158"/>
                    <a:pt x="235" y="158"/>
                  </a:cubicBezTo>
                  <a:cubicBezTo>
                    <a:pt x="239" y="158"/>
                    <a:pt x="243" y="161"/>
                    <a:pt x="243" y="166"/>
                  </a:cubicBezTo>
                  <a:close/>
                  <a:moveTo>
                    <a:pt x="243" y="358"/>
                  </a:moveTo>
                  <a:lnTo>
                    <a:pt x="243" y="470"/>
                  </a:lnTo>
                  <a:cubicBezTo>
                    <a:pt x="243" y="474"/>
                    <a:pt x="239" y="478"/>
                    <a:pt x="235" y="478"/>
                  </a:cubicBezTo>
                  <a:cubicBezTo>
                    <a:pt x="230" y="478"/>
                    <a:pt x="227" y="474"/>
                    <a:pt x="227" y="470"/>
                  </a:cubicBezTo>
                  <a:lnTo>
                    <a:pt x="227" y="358"/>
                  </a:lnTo>
                  <a:cubicBezTo>
                    <a:pt x="227" y="353"/>
                    <a:pt x="230" y="350"/>
                    <a:pt x="235" y="350"/>
                  </a:cubicBezTo>
                  <a:cubicBezTo>
                    <a:pt x="239" y="350"/>
                    <a:pt x="243" y="353"/>
                    <a:pt x="243" y="358"/>
                  </a:cubicBezTo>
                  <a:close/>
                  <a:moveTo>
                    <a:pt x="243" y="550"/>
                  </a:moveTo>
                  <a:lnTo>
                    <a:pt x="243" y="653"/>
                  </a:lnTo>
                  <a:lnTo>
                    <a:pt x="235" y="645"/>
                  </a:lnTo>
                  <a:lnTo>
                    <a:pt x="243" y="645"/>
                  </a:lnTo>
                  <a:cubicBezTo>
                    <a:pt x="248" y="645"/>
                    <a:pt x="251" y="649"/>
                    <a:pt x="251" y="653"/>
                  </a:cubicBezTo>
                  <a:cubicBezTo>
                    <a:pt x="251" y="657"/>
                    <a:pt x="248" y="661"/>
                    <a:pt x="243" y="661"/>
                  </a:cubicBezTo>
                  <a:lnTo>
                    <a:pt x="235" y="661"/>
                  </a:lnTo>
                  <a:cubicBezTo>
                    <a:pt x="230" y="661"/>
                    <a:pt x="227" y="657"/>
                    <a:pt x="227" y="653"/>
                  </a:cubicBezTo>
                  <a:lnTo>
                    <a:pt x="227" y="550"/>
                  </a:lnTo>
                  <a:cubicBezTo>
                    <a:pt x="227" y="545"/>
                    <a:pt x="230" y="542"/>
                    <a:pt x="235" y="542"/>
                  </a:cubicBezTo>
                  <a:cubicBezTo>
                    <a:pt x="239" y="542"/>
                    <a:pt x="243" y="545"/>
                    <a:pt x="243" y="550"/>
                  </a:cubicBezTo>
                  <a:close/>
                  <a:moveTo>
                    <a:pt x="323" y="645"/>
                  </a:moveTo>
                  <a:lnTo>
                    <a:pt x="435" y="645"/>
                  </a:lnTo>
                  <a:cubicBezTo>
                    <a:pt x="440" y="645"/>
                    <a:pt x="443" y="649"/>
                    <a:pt x="443" y="653"/>
                  </a:cubicBezTo>
                  <a:cubicBezTo>
                    <a:pt x="443" y="657"/>
                    <a:pt x="440" y="661"/>
                    <a:pt x="435" y="661"/>
                  </a:cubicBezTo>
                  <a:lnTo>
                    <a:pt x="323" y="661"/>
                  </a:lnTo>
                  <a:cubicBezTo>
                    <a:pt x="319" y="661"/>
                    <a:pt x="315" y="657"/>
                    <a:pt x="315" y="653"/>
                  </a:cubicBezTo>
                  <a:cubicBezTo>
                    <a:pt x="315" y="649"/>
                    <a:pt x="319" y="645"/>
                    <a:pt x="323" y="645"/>
                  </a:cubicBezTo>
                  <a:close/>
                  <a:moveTo>
                    <a:pt x="515" y="645"/>
                  </a:moveTo>
                  <a:lnTo>
                    <a:pt x="627" y="645"/>
                  </a:lnTo>
                  <a:cubicBezTo>
                    <a:pt x="632" y="645"/>
                    <a:pt x="635" y="649"/>
                    <a:pt x="635" y="653"/>
                  </a:cubicBezTo>
                  <a:cubicBezTo>
                    <a:pt x="635" y="657"/>
                    <a:pt x="632" y="661"/>
                    <a:pt x="627" y="661"/>
                  </a:cubicBezTo>
                  <a:lnTo>
                    <a:pt x="515" y="661"/>
                  </a:lnTo>
                  <a:cubicBezTo>
                    <a:pt x="511" y="661"/>
                    <a:pt x="507" y="657"/>
                    <a:pt x="507" y="653"/>
                  </a:cubicBezTo>
                  <a:cubicBezTo>
                    <a:pt x="507" y="649"/>
                    <a:pt x="511" y="645"/>
                    <a:pt x="515" y="645"/>
                  </a:cubicBezTo>
                  <a:close/>
                  <a:moveTo>
                    <a:pt x="707" y="645"/>
                  </a:moveTo>
                  <a:lnTo>
                    <a:pt x="819" y="645"/>
                  </a:lnTo>
                  <a:cubicBezTo>
                    <a:pt x="824" y="645"/>
                    <a:pt x="827" y="649"/>
                    <a:pt x="827" y="653"/>
                  </a:cubicBezTo>
                  <a:cubicBezTo>
                    <a:pt x="827" y="657"/>
                    <a:pt x="824" y="661"/>
                    <a:pt x="819" y="661"/>
                  </a:cubicBezTo>
                  <a:lnTo>
                    <a:pt x="707" y="661"/>
                  </a:lnTo>
                  <a:cubicBezTo>
                    <a:pt x="703" y="661"/>
                    <a:pt x="699" y="657"/>
                    <a:pt x="699" y="653"/>
                  </a:cubicBezTo>
                  <a:cubicBezTo>
                    <a:pt x="699" y="649"/>
                    <a:pt x="703" y="645"/>
                    <a:pt x="707" y="645"/>
                  </a:cubicBezTo>
                  <a:close/>
                  <a:moveTo>
                    <a:pt x="899" y="645"/>
                  </a:moveTo>
                  <a:lnTo>
                    <a:pt x="975" y="645"/>
                  </a:lnTo>
                  <a:cubicBezTo>
                    <a:pt x="980" y="645"/>
                    <a:pt x="983" y="649"/>
                    <a:pt x="983" y="653"/>
                  </a:cubicBezTo>
                  <a:cubicBezTo>
                    <a:pt x="983" y="657"/>
                    <a:pt x="980" y="661"/>
                    <a:pt x="975" y="661"/>
                  </a:cubicBezTo>
                  <a:lnTo>
                    <a:pt x="899" y="661"/>
                  </a:lnTo>
                  <a:cubicBezTo>
                    <a:pt x="895" y="661"/>
                    <a:pt x="891" y="657"/>
                    <a:pt x="891" y="653"/>
                  </a:cubicBezTo>
                  <a:cubicBezTo>
                    <a:pt x="891" y="649"/>
                    <a:pt x="895" y="645"/>
                    <a:pt x="899" y="645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26" name="Freeform 74"/>
            <p:cNvSpPr>
              <a:spLocks/>
            </p:cNvSpPr>
            <p:nvPr/>
          </p:nvSpPr>
          <p:spPr bwMode="auto">
            <a:xfrm>
              <a:off x="1474" y="1831"/>
              <a:ext cx="52" cy="106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52" y="53"/>
                </a:cxn>
                <a:cxn ang="0">
                  <a:pos x="0" y="0"/>
                </a:cxn>
              </a:cxnLst>
              <a:rect l="0" t="0" r="r" b="b"/>
              <a:pathLst>
                <a:path w="52" h="106">
                  <a:moveTo>
                    <a:pt x="0" y="106"/>
                  </a:moveTo>
                  <a:lnTo>
                    <a:pt x="52" y="53"/>
                  </a:lnTo>
                  <a:lnTo>
                    <a:pt x="0" y="0"/>
                  </a:lnTo>
                </a:path>
              </a:pathLst>
            </a:custGeom>
            <a:noFill/>
            <a:ln w="6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Memento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7158" y="1285860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14348" y="1816704"/>
            <a:ext cx="61302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Хранитель – паттерн поведения объектов.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357158" y="2500306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99789" y="3106822"/>
            <a:ext cx="80249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Не нарушая инкапсуляции, фиксирует и выносит за </a:t>
            </a:r>
          </a:p>
          <a:p>
            <a:r>
              <a:rPr lang="ru-RU" sz="2200" dirty="0" smtClean="0"/>
              <a:t>пределы объекта его внутреннее состояние так, чтобы </a:t>
            </a:r>
          </a:p>
          <a:p>
            <a:r>
              <a:rPr lang="ru-RU" sz="2200" dirty="0" smtClean="0"/>
              <a:t>позднее можно было восстановить в нем объект.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4500570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Известен также под именем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5105111"/>
            <a:ext cx="2441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Token (</a:t>
            </a:r>
            <a:r>
              <a:rPr lang="ru-RU" sz="2200" dirty="0" smtClean="0"/>
              <a:t>лексема)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Memento</a:t>
            </a:r>
          </a:p>
        </p:txBody>
      </p:sp>
      <p:grpSp>
        <p:nvGrpSpPr>
          <p:cNvPr id="24581" name="Group 5"/>
          <p:cNvGrpSpPr>
            <a:grpSpLocks noChangeAspect="1"/>
          </p:cNvGrpSpPr>
          <p:nvPr/>
        </p:nvGrpSpPr>
        <p:grpSpPr bwMode="auto">
          <a:xfrm>
            <a:off x="241300" y="2535239"/>
            <a:ext cx="8816974" cy="1187450"/>
            <a:chOff x="152" y="1597"/>
            <a:chExt cx="5554" cy="748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152" y="1971"/>
              <a:ext cx="2136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152" y="1971"/>
              <a:ext cx="2136" cy="352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161" y="1978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238" y="1978"/>
              <a:ext cx="111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CreateMemento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211" y="1978"/>
              <a:ext cx="47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 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1587" y="1978"/>
              <a:ext cx="64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161" y="2140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38" y="2140"/>
              <a:ext cx="88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SetMemento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989" y="2140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1066" y="2140"/>
              <a:ext cx="47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 m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1442" y="2140"/>
              <a:ext cx="23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587" y="2140"/>
              <a:ext cx="64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2117" y="2140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152" y="1784"/>
              <a:ext cx="213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152" y="1784"/>
              <a:ext cx="2136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161" y="1789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38" y="1789"/>
              <a:ext cx="47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152" y="1597"/>
              <a:ext cx="213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152" y="1597"/>
              <a:ext cx="2136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844" y="1601"/>
              <a:ext cx="88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Originator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2891" y="1971"/>
              <a:ext cx="1459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2891" y="1971"/>
              <a:ext cx="1459" cy="352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2903" y="1978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2980" y="1978"/>
              <a:ext cx="64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3501" y="1978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3578" y="1978"/>
              <a:ext cx="71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 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8" name="Rectangle 32"/>
            <p:cNvSpPr>
              <a:spLocks noChangeArrowheads="1"/>
            </p:cNvSpPr>
            <p:nvPr/>
          </p:nvSpPr>
          <p:spPr bwMode="auto">
            <a:xfrm>
              <a:off x="4176" y="1978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903" y="2140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980" y="2140"/>
              <a:ext cx="71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GetState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578" y="2140"/>
              <a:ext cx="23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891" y="1784"/>
              <a:ext cx="1459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891" y="1784"/>
              <a:ext cx="1459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2903" y="1789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5" name="Rectangle 39"/>
            <p:cNvSpPr>
              <a:spLocks noChangeArrowheads="1"/>
            </p:cNvSpPr>
            <p:nvPr/>
          </p:nvSpPr>
          <p:spPr bwMode="auto">
            <a:xfrm>
              <a:off x="2980" y="1789"/>
              <a:ext cx="47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state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2891" y="1597"/>
              <a:ext cx="1459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2891" y="1597"/>
              <a:ext cx="1459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3356" y="1601"/>
              <a:ext cx="64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4858" y="2014"/>
              <a:ext cx="783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4858" y="2014"/>
              <a:ext cx="783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858" y="1827"/>
              <a:ext cx="783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2" name="Rectangle 46"/>
            <p:cNvSpPr>
              <a:spLocks noChangeArrowheads="1"/>
            </p:cNvSpPr>
            <p:nvPr/>
          </p:nvSpPr>
          <p:spPr bwMode="auto">
            <a:xfrm>
              <a:off x="4858" y="1827"/>
              <a:ext cx="783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3" name="Rectangle 47"/>
            <p:cNvSpPr>
              <a:spLocks noChangeArrowheads="1"/>
            </p:cNvSpPr>
            <p:nvPr/>
          </p:nvSpPr>
          <p:spPr bwMode="auto">
            <a:xfrm>
              <a:off x="4868" y="1832"/>
              <a:ext cx="1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4" name="Rectangle 48"/>
            <p:cNvSpPr>
              <a:spLocks noChangeArrowheads="1"/>
            </p:cNvSpPr>
            <p:nvPr/>
          </p:nvSpPr>
          <p:spPr bwMode="auto">
            <a:xfrm>
              <a:off x="4945" y="1832"/>
              <a:ext cx="64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memento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4858" y="1640"/>
              <a:ext cx="783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6" name="Rectangle 50"/>
            <p:cNvSpPr>
              <a:spLocks noChangeArrowheads="1"/>
            </p:cNvSpPr>
            <p:nvPr/>
          </p:nvSpPr>
          <p:spPr bwMode="auto">
            <a:xfrm>
              <a:off x="4858" y="1640"/>
              <a:ext cx="783" cy="18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7" name="Rectangle 51"/>
            <p:cNvSpPr>
              <a:spLocks noChangeArrowheads="1"/>
            </p:cNvSpPr>
            <p:nvPr/>
          </p:nvSpPr>
          <p:spPr bwMode="auto">
            <a:xfrm>
              <a:off x="4911" y="1644"/>
              <a:ext cx="79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Caretaker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28" name="Freeform 52"/>
            <p:cNvSpPr>
              <a:spLocks noEditPoints="1"/>
            </p:cNvSpPr>
            <p:nvPr/>
          </p:nvSpPr>
          <p:spPr bwMode="auto">
            <a:xfrm>
              <a:off x="2284" y="1775"/>
              <a:ext cx="581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0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88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3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3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3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3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3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3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3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3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3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80" y="0"/>
                  </a:lnTo>
                  <a:cubicBezTo>
                    <a:pt x="1084" y="0"/>
                    <a:pt x="1088" y="3"/>
                    <a:pt x="1088" y="8"/>
                  </a:cubicBezTo>
                  <a:cubicBezTo>
                    <a:pt x="1088" y="12"/>
                    <a:pt x="1084" y="16"/>
                    <a:pt x="1080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3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000000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29" name="Freeform 53"/>
            <p:cNvSpPr>
              <a:spLocks/>
            </p:cNvSpPr>
            <p:nvPr/>
          </p:nvSpPr>
          <p:spPr bwMode="auto">
            <a:xfrm>
              <a:off x="2840" y="1728"/>
              <a:ext cx="51" cy="101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51" y="51"/>
                </a:cxn>
                <a:cxn ang="0">
                  <a:pos x="0" y="0"/>
                </a:cxn>
              </a:cxnLst>
              <a:rect l="0" t="0" r="r" b="b"/>
              <a:pathLst>
                <a:path w="51" h="101">
                  <a:moveTo>
                    <a:pt x="0" y="101"/>
                  </a:moveTo>
                  <a:lnTo>
                    <a:pt x="51" y="51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30" name="Freeform 54"/>
            <p:cNvSpPr>
              <a:spLocks/>
            </p:cNvSpPr>
            <p:nvPr/>
          </p:nvSpPr>
          <p:spPr bwMode="auto">
            <a:xfrm>
              <a:off x="4350" y="1779"/>
              <a:ext cx="508" cy="1"/>
            </a:xfrm>
            <a:custGeom>
              <a:avLst/>
              <a:gdLst/>
              <a:ahLst/>
              <a:cxnLst>
                <a:cxn ang="0">
                  <a:pos x="508" y="1"/>
                </a:cxn>
                <a:cxn ang="0">
                  <a:pos x="387" y="1"/>
                </a:cxn>
                <a:cxn ang="0">
                  <a:pos x="387" y="0"/>
                </a:cxn>
                <a:cxn ang="0">
                  <a:pos x="0" y="0"/>
                </a:cxn>
              </a:cxnLst>
              <a:rect l="0" t="0" r="r" b="b"/>
              <a:pathLst>
                <a:path w="508" h="1">
                  <a:moveTo>
                    <a:pt x="508" y="1"/>
                  </a:moveTo>
                  <a:lnTo>
                    <a:pt x="387" y="1"/>
                  </a:lnTo>
                  <a:lnTo>
                    <a:pt x="38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31" name="Freeform 55"/>
            <p:cNvSpPr>
              <a:spLocks/>
            </p:cNvSpPr>
            <p:nvPr/>
          </p:nvSpPr>
          <p:spPr bwMode="auto">
            <a:xfrm>
              <a:off x="4730" y="1742"/>
              <a:ext cx="128" cy="7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28" y="38"/>
                </a:cxn>
                <a:cxn ang="0">
                  <a:pos x="64" y="77"/>
                </a:cxn>
                <a:cxn ang="0">
                  <a:pos x="0" y="38"/>
                </a:cxn>
                <a:cxn ang="0">
                  <a:pos x="64" y="0"/>
                </a:cxn>
              </a:cxnLst>
              <a:rect l="0" t="0" r="r" b="b"/>
              <a:pathLst>
                <a:path w="128" h="77">
                  <a:moveTo>
                    <a:pt x="64" y="0"/>
                  </a:moveTo>
                  <a:lnTo>
                    <a:pt x="128" y="38"/>
                  </a:lnTo>
                  <a:lnTo>
                    <a:pt x="64" y="77"/>
                  </a:lnTo>
                  <a:lnTo>
                    <a:pt x="0" y="3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32" name="Freeform 56"/>
            <p:cNvSpPr>
              <a:spLocks/>
            </p:cNvSpPr>
            <p:nvPr/>
          </p:nvSpPr>
          <p:spPr bwMode="auto">
            <a:xfrm>
              <a:off x="4730" y="1742"/>
              <a:ext cx="128" cy="7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28" y="38"/>
                </a:cxn>
                <a:cxn ang="0">
                  <a:pos x="64" y="77"/>
                </a:cxn>
                <a:cxn ang="0">
                  <a:pos x="0" y="38"/>
                </a:cxn>
                <a:cxn ang="0">
                  <a:pos x="64" y="0"/>
                </a:cxn>
              </a:cxnLst>
              <a:rect l="0" t="0" r="r" b="b"/>
              <a:pathLst>
                <a:path w="128" h="77">
                  <a:moveTo>
                    <a:pt x="64" y="0"/>
                  </a:moveTo>
                  <a:lnTo>
                    <a:pt x="128" y="38"/>
                  </a:lnTo>
                  <a:lnTo>
                    <a:pt x="64" y="77"/>
                  </a:lnTo>
                  <a:lnTo>
                    <a:pt x="0" y="38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246063" y="1755775"/>
            <a:ext cx="8642350" cy="3003550"/>
            <a:chOff x="155" y="1106"/>
            <a:chExt cx="5444" cy="1892"/>
          </a:xfrm>
        </p:grpSpPr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2142" y="2520"/>
              <a:ext cx="152" cy="9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52" y="46"/>
                </a:cxn>
                <a:cxn ang="0">
                  <a:pos x="76" y="92"/>
                </a:cxn>
                <a:cxn ang="0">
                  <a:pos x="0" y="46"/>
                </a:cxn>
                <a:cxn ang="0">
                  <a:pos x="76" y="0"/>
                </a:cxn>
              </a:cxnLst>
              <a:rect l="0" t="0" r="r" b="b"/>
              <a:pathLst>
                <a:path w="152" h="92">
                  <a:moveTo>
                    <a:pt x="76" y="0"/>
                  </a:moveTo>
                  <a:lnTo>
                    <a:pt x="152" y="46"/>
                  </a:lnTo>
                  <a:lnTo>
                    <a:pt x="76" y="92"/>
                  </a:lnTo>
                  <a:lnTo>
                    <a:pt x="0" y="46"/>
                  </a:lnTo>
                  <a:lnTo>
                    <a:pt x="76" y="0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2143" y="2520"/>
              <a:ext cx="152" cy="9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52" y="46"/>
                </a:cxn>
                <a:cxn ang="0">
                  <a:pos x="76" y="92"/>
                </a:cxn>
                <a:cxn ang="0">
                  <a:pos x="0" y="46"/>
                </a:cxn>
                <a:cxn ang="0">
                  <a:pos x="76" y="0"/>
                </a:cxn>
              </a:cxnLst>
              <a:rect l="0" t="0" r="r" b="b"/>
              <a:pathLst>
                <a:path w="152" h="92">
                  <a:moveTo>
                    <a:pt x="76" y="0"/>
                  </a:moveTo>
                  <a:lnTo>
                    <a:pt x="152" y="46"/>
                  </a:lnTo>
                  <a:lnTo>
                    <a:pt x="76" y="92"/>
                  </a:lnTo>
                  <a:lnTo>
                    <a:pt x="0" y="4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109" y="1536"/>
              <a:ext cx="1104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109" y="1536"/>
              <a:ext cx="1104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148" y="1547"/>
              <a:ext cx="10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+Operation()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109" y="1119"/>
              <a:ext cx="1104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109" y="1119"/>
              <a:ext cx="1104" cy="417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177" y="1131"/>
              <a:ext cx="1122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interface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238" y="1305"/>
              <a:ext cx="8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IComponent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55" y="1550"/>
              <a:ext cx="726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55" y="1550"/>
              <a:ext cx="726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55" y="1328"/>
              <a:ext cx="726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55" y="1328"/>
              <a:ext cx="726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55" y="1106"/>
              <a:ext cx="726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155" y="1106"/>
              <a:ext cx="726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46" y="1111"/>
              <a:ext cx="657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295" y="2688"/>
              <a:ext cx="1125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295" y="2688"/>
              <a:ext cx="1125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331" y="2694"/>
              <a:ext cx="10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+Operation()</a:t>
              </a:r>
              <a:endParaRPr lang="ru-RU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295" y="2467"/>
              <a:ext cx="1125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295" y="2467"/>
              <a:ext cx="1125" cy="22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2295" y="2245"/>
              <a:ext cx="1125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295" y="2245"/>
              <a:ext cx="1125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632" y="2248"/>
              <a:ext cx="556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Proxy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Freeform 32"/>
            <p:cNvSpPr>
              <a:spLocks noEditPoints="1"/>
            </p:cNvSpPr>
            <p:nvPr/>
          </p:nvSpPr>
          <p:spPr bwMode="auto">
            <a:xfrm>
              <a:off x="2848" y="1875"/>
              <a:ext cx="10" cy="37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48"/>
                </a:cxn>
                <a:cxn ang="0">
                  <a:pos x="8" y="256"/>
                </a:cxn>
                <a:cxn ang="0">
                  <a:pos x="0" y="24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392"/>
                </a:cxn>
                <a:cxn ang="0">
                  <a:pos x="16" y="583"/>
                </a:cxn>
                <a:cxn ang="0">
                  <a:pos x="8" y="591"/>
                </a:cxn>
                <a:cxn ang="0">
                  <a:pos x="0" y="583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591">
                  <a:moveTo>
                    <a:pt x="16" y="8"/>
                  </a:moveTo>
                  <a:lnTo>
                    <a:pt x="16" y="248"/>
                  </a:lnTo>
                  <a:cubicBezTo>
                    <a:pt x="16" y="252"/>
                    <a:pt x="13" y="256"/>
                    <a:pt x="8" y="256"/>
                  </a:cubicBezTo>
                  <a:cubicBezTo>
                    <a:pt x="4" y="256"/>
                    <a:pt x="0" y="252"/>
                    <a:pt x="0" y="24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392"/>
                  </a:moveTo>
                  <a:lnTo>
                    <a:pt x="16" y="583"/>
                  </a:lnTo>
                  <a:cubicBezTo>
                    <a:pt x="16" y="587"/>
                    <a:pt x="13" y="591"/>
                    <a:pt x="8" y="591"/>
                  </a:cubicBezTo>
                  <a:cubicBezTo>
                    <a:pt x="4" y="591"/>
                    <a:pt x="0" y="587"/>
                    <a:pt x="0" y="583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</a:path>
              </a:pathLst>
            </a:custGeom>
            <a:solidFill>
              <a:schemeClr val="tx1"/>
            </a:solidFill>
            <a:ln w="10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2778" y="1758"/>
              <a:ext cx="152" cy="12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152" y="122"/>
                </a:cxn>
                <a:cxn ang="0">
                  <a:pos x="76" y="0"/>
                </a:cxn>
                <a:cxn ang="0">
                  <a:pos x="0" y="122"/>
                </a:cxn>
              </a:cxnLst>
              <a:rect l="0" t="0" r="r" b="b"/>
              <a:pathLst>
                <a:path w="152" h="122">
                  <a:moveTo>
                    <a:pt x="0" y="122"/>
                  </a:moveTo>
                  <a:lnTo>
                    <a:pt x="152" y="122"/>
                  </a:lnTo>
                  <a:lnTo>
                    <a:pt x="76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2777" y="1758"/>
              <a:ext cx="152" cy="12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152" y="122"/>
                </a:cxn>
                <a:cxn ang="0">
                  <a:pos x="76" y="0"/>
                </a:cxn>
                <a:cxn ang="0">
                  <a:pos x="0" y="122"/>
                </a:cxn>
              </a:cxnLst>
              <a:rect l="0" t="0" r="r" b="b"/>
              <a:pathLst>
                <a:path w="152" h="122">
                  <a:moveTo>
                    <a:pt x="0" y="122"/>
                  </a:moveTo>
                  <a:lnTo>
                    <a:pt x="152" y="122"/>
                  </a:lnTo>
                  <a:lnTo>
                    <a:pt x="76" y="0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1260" y="2566"/>
              <a:ext cx="893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884" y="1438"/>
              <a:ext cx="124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44" y="1"/>
                </a:cxn>
                <a:cxn ang="0">
                  <a:pos x="144" y="0"/>
                </a:cxn>
                <a:cxn ang="0">
                  <a:pos x="1420" y="0"/>
                </a:cxn>
              </a:cxnLst>
              <a:rect l="0" t="0" r="r" b="b"/>
              <a:pathLst>
                <a:path w="1420" h="1">
                  <a:moveTo>
                    <a:pt x="0" y="1"/>
                  </a:moveTo>
                  <a:lnTo>
                    <a:pt x="144" y="1"/>
                  </a:lnTo>
                  <a:lnTo>
                    <a:pt x="144" y="0"/>
                  </a:lnTo>
                  <a:lnTo>
                    <a:pt x="142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881" y="1393"/>
              <a:ext cx="152" cy="92"/>
            </a:xfrm>
            <a:custGeom>
              <a:avLst/>
              <a:gdLst/>
              <a:ahLst/>
              <a:cxnLst>
                <a:cxn ang="0">
                  <a:pos x="76" y="92"/>
                </a:cxn>
                <a:cxn ang="0">
                  <a:pos x="0" y="46"/>
                </a:cxn>
                <a:cxn ang="0">
                  <a:pos x="76" y="0"/>
                </a:cxn>
                <a:cxn ang="0">
                  <a:pos x="152" y="46"/>
                </a:cxn>
                <a:cxn ang="0">
                  <a:pos x="76" y="92"/>
                </a:cxn>
              </a:cxnLst>
              <a:rect l="0" t="0" r="r" b="b"/>
              <a:pathLst>
                <a:path w="152" h="92">
                  <a:moveTo>
                    <a:pt x="76" y="92"/>
                  </a:moveTo>
                  <a:lnTo>
                    <a:pt x="0" y="46"/>
                  </a:lnTo>
                  <a:lnTo>
                    <a:pt x="76" y="0"/>
                  </a:lnTo>
                  <a:lnTo>
                    <a:pt x="152" y="46"/>
                  </a:lnTo>
                  <a:lnTo>
                    <a:pt x="76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881" y="1393"/>
              <a:ext cx="152" cy="92"/>
            </a:xfrm>
            <a:custGeom>
              <a:avLst/>
              <a:gdLst/>
              <a:ahLst/>
              <a:cxnLst>
                <a:cxn ang="0">
                  <a:pos x="76" y="92"/>
                </a:cxn>
                <a:cxn ang="0">
                  <a:pos x="0" y="46"/>
                </a:cxn>
                <a:cxn ang="0">
                  <a:pos x="76" y="0"/>
                </a:cxn>
                <a:cxn ang="0">
                  <a:pos x="152" y="46"/>
                </a:cxn>
                <a:cxn ang="0">
                  <a:pos x="76" y="92"/>
                </a:cxn>
              </a:cxnLst>
              <a:rect l="0" t="0" r="r" b="b"/>
              <a:pathLst>
                <a:path w="152" h="92">
                  <a:moveTo>
                    <a:pt x="76" y="92"/>
                  </a:moveTo>
                  <a:lnTo>
                    <a:pt x="0" y="46"/>
                  </a:lnTo>
                  <a:lnTo>
                    <a:pt x="76" y="0"/>
                  </a:lnTo>
                  <a:lnTo>
                    <a:pt x="152" y="46"/>
                  </a:lnTo>
                  <a:lnTo>
                    <a:pt x="76" y="92"/>
                  </a:lnTo>
                  <a:close/>
                </a:path>
              </a:pathLst>
            </a:cu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286" y="2688"/>
              <a:ext cx="1109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286" y="2688"/>
              <a:ext cx="1109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315" y="2694"/>
              <a:ext cx="10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+Operation()</a:t>
              </a:r>
              <a:endParaRPr lang="ru-RU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86" y="2467"/>
              <a:ext cx="1109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286" y="2467"/>
              <a:ext cx="1109" cy="221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286" y="2245"/>
              <a:ext cx="1109" cy="2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286" y="2245"/>
              <a:ext cx="1109" cy="222"/>
            </a:xfrm>
            <a:prstGeom prst="rect">
              <a:avLst/>
            </a:prstGeom>
            <a:noFill/>
            <a:ln w="9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405" y="2248"/>
              <a:ext cx="80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Component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Freeform 51"/>
            <p:cNvSpPr>
              <a:spLocks noEditPoints="1"/>
            </p:cNvSpPr>
            <p:nvPr/>
          </p:nvSpPr>
          <p:spPr bwMode="auto">
            <a:xfrm>
              <a:off x="3690" y="2500"/>
              <a:ext cx="1909" cy="498"/>
            </a:xfrm>
            <a:custGeom>
              <a:avLst/>
              <a:gdLst/>
              <a:ahLst/>
              <a:cxnLst>
                <a:cxn ang="0">
                  <a:pos x="1909" y="147"/>
                </a:cxn>
                <a:cxn ang="0">
                  <a:pos x="1788" y="0"/>
                </a:cxn>
                <a:cxn ang="0">
                  <a:pos x="1788" y="147"/>
                </a:cxn>
                <a:cxn ang="0">
                  <a:pos x="1909" y="147"/>
                </a:cxn>
                <a:cxn ang="0">
                  <a:pos x="0" y="498"/>
                </a:cxn>
                <a:cxn ang="0">
                  <a:pos x="1909" y="498"/>
                </a:cxn>
                <a:cxn ang="0">
                  <a:pos x="1909" y="147"/>
                </a:cxn>
                <a:cxn ang="0">
                  <a:pos x="1788" y="147"/>
                </a:cxn>
                <a:cxn ang="0">
                  <a:pos x="1788" y="0"/>
                </a:cxn>
                <a:cxn ang="0">
                  <a:pos x="0" y="0"/>
                </a:cxn>
                <a:cxn ang="0">
                  <a:pos x="0" y="498"/>
                </a:cxn>
              </a:cxnLst>
              <a:rect l="0" t="0" r="r" b="b"/>
              <a:pathLst>
                <a:path w="1909" h="498">
                  <a:moveTo>
                    <a:pt x="1909" y="147"/>
                  </a:moveTo>
                  <a:lnTo>
                    <a:pt x="1788" y="0"/>
                  </a:lnTo>
                  <a:lnTo>
                    <a:pt x="1788" y="147"/>
                  </a:lnTo>
                  <a:lnTo>
                    <a:pt x="1909" y="147"/>
                  </a:lnTo>
                  <a:close/>
                  <a:moveTo>
                    <a:pt x="0" y="498"/>
                  </a:moveTo>
                  <a:lnTo>
                    <a:pt x="1909" y="498"/>
                  </a:lnTo>
                  <a:lnTo>
                    <a:pt x="1909" y="147"/>
                  </a:lnTo>
                  <a:lnTo>
                    <a:pt x="1788" y="147"/>
                  </a:lnTo>
                  <a:lnTo>
                    <a:pt x="1788" y="0"/>
                  </a:lnTo>
                  <a:lnTo>
                    <a:pt x="0" y="0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5478" y="2500"/>
              <a:ext cx="121" cy="147"/>
            </a:xfrm>
            <a:custGeom>
              <a:avLst/>
              <a:gdLst/>
              <a:ahLst/>
              <a:cxnLst>
                <a:cxn ang="0">
                  <a:pos x="121" y="147"/>
                </a:cxn>
                <a:cxn ang="0">
                  <a:pos x="0" y="0"/>
                </a:cxn>
                <a:cxn ang="0">
                  <a:pos x="0" y="147"/>
                </a:cxn>
                <a:cxn ang="0">
                  <a:pos x="121" y="147"/>
                </a:cxn>
              </a:cxnLst>
              <a:rect l="0" t="0" r="r" b="b"/>
              <a:pathLst>
                <a:path w="121" h="147">
                  <a:moveTo>
                    <a:pt x="121" y="147"/>
                  </a:moveTo>
                  <a:lnTo>
                    <a:pt x="0" y="0"/>
                  </a:lnTo>
                  <a:lnTo>
                    <a:pt x="0" y="147"/>
                  </a:lnTo>
                  <a:lnTo>
                    <a:pt x="121" y="14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3690" y="2500"/>
              <a:ext cx="1909" cy="498"/>
            </a:xfrm>
            <a:custGeom>
              <a:avLst/>
              <a:gdLst/>
              <a:ahLst/>
              <a:cxnLst>
                <a:cxn ang="0">
                  <a:pos x="0" y="498"/>
                </a:cxn>
                <a:cxn ang="0">
                  <a:pos x="1909" y="498"/>
                </a:cxn>
                <a:cxn ang="0">
                  <a:pos x="1909" y="147"/>
                </a:cxn>
                <a:cxn ang="0">
                  <a:pos x="1788" y="147"/>
                </a:cxn>
                <a:cxn ang="0">
                  <a:pos x="1788" y="0"/>
                </a:cxn>
                <a:cxn ang="0">
                  <a:pos x="0" y="0"/>
                </a:cxn>
                <a:cxn ang="0">
                  <a:pos x="0" y="498"/>
                </a:cxn>
              </a:cxnLst>
              <a:rect l="0" t="0" r="r" b="b"/>
              <a:pathLst>
                <a:path w="1909" h="498">
                  <a:moveTo>
                    <a:pt x="0" y="498"/>
                  </a:moveTo>
                  <a:lnTo>
                    <a:pt x="1909" y="498"/>
                  </a:lnTo>
                  <a:lnTo>
                    <a:pt x="1909" y="147"/>
                  </a:lnTo>
                  <a:lnTo>
                    <a:pt x="1788" y="147"/>
                  </a:lnTo>
                  <a:lnTo>
                    <a:pt x="1788" y="0"/>
                  </a:lnTo>
                  <a:lnTo>
                    <a:pt x="0" y="0"/>
                  </a:lnTo>
                  <a:lnTo>
                    <a:pt x="0" y="498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3744" y="2552"/>
              <a:ext cx="140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Перенаправляет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3744" y="2745"/>
              <a:ext cx="16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запросы к </a:t>
              </a:r>
              <a:r>
                <a:rPr lang="en-US" sz="2000" b="1" dirty="0" smtClean="0">
                  <a:solidFill>
                    <a:srgbClr val="000000"/>
                  </a:solidFill>
                  <a:latin typeface="Consolas" pitchFamily="49" charset="0"/>
                  <a:cs typeface="Arial" pitchFamily="34" charset="0"/>
                </a:rPr>
                <a:t>Component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Freeform 56"/>
            <p:cNvSpPr>
              <a:spLocks noEditPoints="1"/>
            </p:cNvSpPr>
            <p:nvPr/>
          </p:nvSpPr>
          <p:spPr bwMode="auto">
            <a:xfrm>
              <a:off x="3420" y="2783"/>
              <a:ext cx="274" cy="2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73" y="0"/>
                </a:cxn>
                <a:cxn ang="0">
                  <a:pos x="681" y="8"/>
                </a:cxn>
                <a:cxn ang="0">
                  <a:pos x="673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</a:cxnLst>
              <a:rect l="0" t="0" r="r" b="b"/>
              <a:pathLst>
                <a:path w="681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3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3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5" y="16"/>
                    <a:pt x="192" y="12"/>
                    <a:pt x="192" y="8"/>
                  </a:cubicBezTo>
                  <a:cubicBezTo>
                    <a:pt x="192" y="3"/>
                    <a:pt x="195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3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7" y="16"/>
                    <a:pt x="384" y="12"/>
                    <a:pt x="384" y="8"/>
                  </a:cubicBezTo>
                  <a:cubicBezTo>
                    <a:pt x="384" y="3"/>
                    <a:pt x="387" y="0"/>
                    <a:pt x="392" y="0"/>
                  </a:cubicBezTo>
                  <a:close/>
                  <a:moveTo>
                    <a:pt x="584" y="0"/>
                  </a:moveTo>
                  <a:lnTo>
                    <a:pt x="673" y="0"/>
                  </a:lnTo>
                  <a:cubicBezTo>
                    <a:pt x="677" y="0"/>
                    <a:pt x="681" y="3"/>
                    <a:pt x="681" y="8"/>
                  </a:cubicBezTo>
                  <a:cubicBezTo>
                    <a:pt x="681" y="12"/>
                    <a:pt x="677" y="16"/>
                    <a:pt x="673" y="16"/>
                  </a:cubicBezTo>
                  <a:lnTo>
                    <a:pt x="584" y="16"/>
                  </a:lnTo>
                  <a:cubicBezTo>
                    <a:pt x="579" y="16"/>
                    <a:pt x="576" y="12"/>
                    <a:pt x="576" y="8"/>
                  </a:cubicBezTo>
                  <a:cubicBezTo>
                    <a:pt x="576" y="3"/>
                    <a:pt x="579" y="0"/>
                    <a:pt x="584" y="0"/>
                  </a:cubicBezTo>
                  <a:close/>
                </a:path>
              </a:pathLst>
            </a:custGeom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 dirty="0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2280" y="1764"/>
              <a:ext cx="152" cy="12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152" y="122"/>
                </a:cxn>
                <a:cxn ang="0">
                  <a:pos x="76" y="0"/>
                </a:cxn>
                <a:cxn ang="0">
                  <a:pos x="0" y="122"/>
                </a:cxn>
              </a:cxnLst>
              <a:rect l="0" t="0" r="r" b="b"/>
              <a:pathLst>
                <a:path w="152" h="122">
                  <a:moveTo>
                    <a:pt x="0" y="122"/>
                  </a:moveTo>
                  <a:lnTo>
                    <a:pt x="152" y="122"/>
                  </a:lnTo>
                  <a:lnTo>
                    <a:pt x="76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9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Proxy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Freeform 117"/>
          <p:cNvSpPr>
            <a:spLocks noEditPoints="1"/>
          </p:cNvSpPr>
          <p:nvPr/>
        </p:nvSpPr>
        <p:spPr bwMode="auto">
          <a:xfrm flipH="1">
            <a:off x="2132807" y="3046414"/>
            <a:ext cx="1606550" cy="534988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16" y="248"/>
              </a:cxn>
              <a:cxn ang="0">
                <a:pos x="8" y="256"/>
              </a:cxn>
              <a:cxn ang="0">
                <a:pos x="0" y="248"/>
              </a:cxn>
              <a:cxn ang="0">
                <a:pos x="0" y="8"/>
              </a:cxn>
              <a:cxn ang="0">
                <a:pos x="8" y="0"/>
              </a:cxn>
              <a:cxn ang="0">
                <a:pos x="16" y="8"/>
              </a:cxn>
              <a:cxn ang="0">
                <a:pos x="76" y="316"/>
              </a:cxn>
              <a:cxn ang="0">
                <a:pos x="316" y="316"/>
              </a:cxn>
              <a:cxn ang="0">
                <a:pos x="324" y="324"/>
              </a:cxn>
              <a:cxn ang="0">
                <a:pos x="316" y="332"/>
              </a:cxn>
              <a:cxn ang="0">
                <a:pos x="76" y="332"/>
              </a:cxn>
              <a:cxn ang="0">
                <a:pos x="68" y="324"/>
              </a:cxn>
              <a:cxn ang="0">
                <a:pos x="76" y="316"/>
              </a:cxn>
              <a:cxn ang="0">
                <a:pos x="460" y="316"/>
              </a:cxn>
              <a:cxn ang="0">
                <a:pos x="700" y="316"/>
              </a:cxn>
              <a:cxn ang="0">
                <a:pos x="708" y="324"/>
              </a:cxn>
              <a:cxn ang="0">
                <a:pos x="700" y="332"/>
              </a:cxn>
              <a:cxn ang="0">
                <a:pos x="460" y="332"/>
              </a:cxn>
              <a:cxn ang="0">
                <a:pos x="452" y="324"/>
              </a:cxn>
              <a:cxn ang="0">
                <a:pos x="460" y="316"/>
              </a:cxn>
              <a:cxn ang="0">
                <a:pos x="844" y="316"/>
              </a:cxn>
              <a:cxn ang="0">
                <a:pos x="1084" y="316"/>
              </a:cxn>
              <a:cxn ang="0">
                <a:pos x="1092" y="324"/>
              </a:cxn>
              <a:cxn ang="0">
                <a:pos x="1084" y="332"/>
              </a:cxn>
              <a:cxn ang="0">
                <a:pos x="844" y="332"/>
              </a:cxn>
              <a:cxn ang="0">
                <a:pos x="836" y="324"/>
              </a:cxn>
              <a:cxn ang="0">
                <a:pos x="844" y="316"/>
              </a:cxn>
              <a:cxn ang="0">
                <a:pos x="1228" y="316"/>
              </a:cxn>
              <a:cxn ang="0">
                <a:pos x="1468" y="316"/>
              </a:cxn>
              <a:cxn ang="0">
                <a:pos x="1476" y="324"/>
              </a:cxn>
              <a:cxn ang="0">
                <a:pos x="1468" y="332"/>
              </a:cxn>
              <a:cxn ang="0">
                <a:pos x="1228" y="332"/>
              </a:cxn>
              <a:cxn ang="0">
                <a:pos x="1220" y="324"/>
              </a:cxn>
              <a:cxn ang="0">
                <a:pos x="1228" y="316"/>
              </a:cxn>
              <a:cxn ang="0">
                <a:pos x="1612" y="316"/>
              </a:cxn>
              <a:cxn ang="0">
                <a:pos x="1852" y="316"/>
              </a:cxn>
              <a:cxn ang="0">
                <a:pos x="1860" y="324"/>
              </a:cxn>
              <a:cxn ang="0">
                <a:pos x="1852" y="332"/>
              </a:cxn>
              <a:cxn ang="0">
                <a:pos x="1612" y="332"/>
              </a:cxn>
              <a:cxn ang="0">
                <a:pos x="1604" y="324"/>
              </a:cxn>
              <a:cxn ang="0">
                <a:pos x="1612" y="316"/>
              </a:cxn>
              <a:cxn ang="0">
                <a:pos x="1939" y="389"/>
              </a:cxn>
              <a:cxn ang="0">
                <a:pos x="1939" y="623"/>
              </a:cxn>
              <a:cxn ang="0">
                <a:pos x="1931" y="631"/>
              </a:cxn>
              <a:cxn ang="0">
                <a:pos x="1923" y="623"/>
              </a:cxn>
              <a:cxn ang="0">
                <a:pos x="1923" y="389"/>
              </a:cxn>
              <a:cxn ang="0">
                <a:pos x="1931" y="381"/>
              </a:cxn>
              <a:cxn ang="0">
                <a:pos x="1939" y="389"/>
              </a:cxn>
            </a:cxnLst>
            <a:rect l="0" t="0" r="r" b="b"/>
            <a:pathLst>
              <a:path w="1939" h="631">
                <a:moveTo>
                  <a:pt x="16" y="8"/>
                </a:moveTo>
                <a:lnTo>
                  <a:pt x="16" y="248"/>
                </a:lnTo>
                <a:cubicBezTo>
                  <a:pt x="16" y="252"/>
                  <a:pt x="13" y="256"/>
                  <a:pt x="8" y="256"/>
                </a:cubicBezTo>
                <a:cubicBezTo>
                  <a:pt x="4" y="256"/>
                  <a:pt x="0" y="252"/>
                  <a:pt x="0" y="248"/>
                </a:cubicBezTo>
                <a:lnTo>
                  <a:pt x="0" y="8"/>
                </a:lnTo>
                <a:cubicBezTo>
                  <a:pt x="0" y="3"/>
                  <a:pt x="4" y="0"/>
                  <a:pt x="8" y="0"/>
                </a:cubicBezTo>
                <a:cubicBezTo>
                  <a:pt x="13" y="0"/>
                  <a:pt x="16" y="3"/>
                  <a:pt x="16" y="8"/>
                </a:cubicBezTo>
                <a:close/>
                <a:moveTo>
                  <a:pt x="76" y="316"/>
                </a:moveTo>
                <a:lnTo>
                  <a:pt x="316" y="316"/>
                </a:lnTo>
                <a:cubicBezTo>
                  <a:pt x="320" y="316"/>
                  <a:pt x="324" y="320"/>
                  <a:pt x="324" y="324"/>
                </a:cubicBezTo>
                <a:cubicBezTo>
                  <a:pt x="324" y="329"/>
                  <a:pt x="320" y="332"/>
                  <a:pt x="316" y="332"/>
                </a:cubicBezTo>
                <a:lnTo>
                  <a:pt x="76" y="332"/>
                </a:lnTo>
                <a:cubicBezTo>
                  <a:pt x="71" y="332"/>
                  <a:pt x="68" y="329"/>
                  <a:pt x="68" y="324"/>
                </a:cubicBezTo>
                <a:cubicBezTo>
                  <a:pt x="68" y="320"/>
                  <a:pt x="71" y="316"/>
                  <a:pt x="76" y="316"/>
                </a:cubicBezTo>
                <a:close/>
                <a:moveTo>
                  <a:pt x="460" y="316"/>
                </a:moveTo>
                <a:lnTo>
                  <a:pt x="700" y="316"/>
                </a:lnTo>
                <a:cubicBezTo>
                  <a:pt x="704" y="316"/>
                  <a:pt x="708" y="320"/>
                  <a:pt x="708" y="324"/>
                </a:cubicBezTo>
                <a:cubicBezTo>
                  <a:pt x="708" y="329"/>
                  <a:pt x="704" y="332"/>
                  <a:pt x="700" y="332"/>
                </a:cubicBezTo>
                <a:lnTo>
                  <a:pt x="460" y="332"/>
                </a:lnTo>
                <a:cubicBezTo>
                  <a:pt x="455" y="332"/>
                  <a:pt x="452" y="329"/>
                  <a:pt x="452" y="324"/>
                </a:cubicBezTo>
                <a:cubicBezTo>
                  <a:pt x="452" y="320"/>
                  <a:pt x="455" y="316"/>
                  <a:pt x="460" y="316"/>
                </a:cubicBezTo>
                <a:close/>
                <a:moveTo>
                  <a:pt x="844" y="316"/>
                </a:moveTo>
                <a:lnTo>
                  <a:pt x="1084" y="316"/>
                </a:lnTo>
                <a:cubicBezTo>
                  <a:pt x="1088" y="316"/>
                  <a:pt x="1092" y="320"/>
                  <a:pt x="1092" y="324"/>
                </a:cubicBezTo>
                <a:cubicBezTo>
                  <a:pt x="1092" y="329"/>
                  <a:pt x="1088" y="332"/>
                  <a:pt x="1084" y="332"/>
                </a:cubicBezTo>
                <a:lnTo>
                  <a:pt x="844" y="332"/>
                </a:lnTo>
                <a:cubicBezTo>
                  <a:pt x="839" y="332"/>
                  <a:pt x="836" y="329"/>
                  <a:pt x="836" y="324"/>
                </a:cubicBezTo>
                <a:cubicBezTo>
                  <a:pt x="836" y="320"/>
                  <a:pt x="839" y="316"/>
                  <a:pt x="844" y="316"/>
                </a:cubicBezTo>
                <a:close/>
                <a:moveTo>
                  <a:pt x="1228" y="316"/>
                </a:moveTo>
                <a:lnTo>
                  <a:pt x="1468" y="316"/>
                </a:lnTo>
                <a:cubicBezTo>
                  <a:pt x="1472" y="316"/>
                  <a:pt x="1476" y="320"/>
                  <a:pt x="1476" y="324"/>
                </a:cubicBezTo>
                <a:cubicBezTo>
                  <a:pt x="1476" y="329"/>
                  <a:pt x="1472" y="332"/>
                  <a:pt x="1468" y="332"/>
                </a:cubicBezTo>
                <a:lnTo>
                  <a:pt x="1228" y="332"/>
                </a:lnTo>
                <a:cubicBezTo>
                  <a:pt x="1223" y="332"/>
                  <a:pt x="1220" y="329"/>
                  <a:pt x="1220" y="324"/>
                </a:cubicBezTo>
                <a:cubicBezTo>
                  <a:pt x="1220" y="320"/>
                  <a:pt x="1223" y="316"/>
                  <a:pt x="1228" y="316"/>
                </a:cubicBezTo>
                <a:close/>
                <a:moveTo>
                  <a:pt x="1612" y="316"/>
                </a:moveTo>
                <a:lnTo>
                  <a:pt x="1852" y="316"/>
                </a:lnTo>
                <a:cubicBezTo>
                  <a:pt x="1856" y="316"/>
                  <a:pt x="1860" y="320"/>
                  <a:pt x="1860" y="324"/>
                </a:cubicBezTo>
                <a:cubicBezTo>
                  <a:pt x="1860" y="329"/>
                  <a:pt x="1856" y="332"/>
                  <a:pt x="1852" y="332"/>
                </a:cubicBezTo>
                <a:lnTo>
                  <a:pt x="1612" y="332"/>
                </a:lnTo>
                <a:cubicBezTo>
                  <a:pt x="1607" y="332"/>
                  <a:pt x="1604" y="329"/>
                  <a:pt x="1604" y="324"/>
                </a:cubicBezTo>
                <a:cubicBezTo>
                  <a:pt x="1604" y="320"/>
                  <a:pt x="1607" y="316"/>
                  <a:pt x="1612" y="316"/>
                </a:cubicBezTo>
                <a:close/>
                <a:moveTo>
                  <a:pt x="1939" y="389"/>
                </a:moveTo>
                <a:lnTo>
                  <a:pt x="1939" y="623"/>
                </a:lnTo>
                <a:cubicBezTo>
                  <a:pt x="1939" y="627"/>
                  <a:pt x="1935" y="631"/>
                  <a:pt x="1931" y="631"/>
                </a:cubicBezTo>
                <a:cubicBezTo>
                  <a:pt x="1926" y="631"/>
                  <a:pt x="1923" y="627"/>
                  <a:pt x="1923" y="623"/>
                </a:cubicBezTo>
                <a:lnTo>
                  <a:pt x="1923" y="389"/>
                </a:lnTo>
                <a:cubicBezTo>
                  <a:pt x="1923" y="385"/>
                  <a:pt x="1926" y="381"/>
                  <a:pt x="1931" y="381"/>
                </a:cubicBezTo>
                <a:cubicBezTo>
                  <a:pt x="1935" y="381"/>
                  <a:pt x="1939" y="385"/>
                  <a:pt x="1939" y="389"/>
                </a:cubicBezTo>
                <a:close/>
              </a:path>
            </a:pathLst>
          </a:custGeom>
          <a:solidFill>
            <a:schemeClr val="tx1"/>
          </a:solidFill>
          <a:ln w="8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Freeform 34"/>
          <p:cNvSpPr>
            <a:spLocks/>
          </p:cNvSpPr>
          <p:nvPr/>
        </p:nvSpPr>
        <p:spPr bwMode="auto">
          <a:xfrm>
            <a:off x="3615532" y="2798761"/>
            <a:ext cx="241300" cy="1936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52" y="122"/>
              </a:cxn>
              <a:cxn ang="0">
                <a:pos x="76" y="0"/>
              </a:cxn>
              <a:cxn ang="0">
                <a:pos x="0" y="122"/>
              </a:cxn>
            </a:cxnLst>
            <a:rect l="0" t="0" r="r" b="b"/>
            <a:pathLst>
              <a:path w="152" h="122">
                <a:moveTo>
                  <a:pt x="0" y="122"/>
                </a:moveTo>
                <a:lnTo>
                  <a:pt x="152" y="122"/>
                </a:lnTo>
                <a:lnTo>
                  <a:pt x="76" y="0"/>
                </a:lnTo>
                <a:lnTo>
                  <a:pt x="0" y="122"/>
                </a:lnTo>
                <a:close/>
              </a:path>
            </a:pathLst>
          </a:custGeom>
          <a:noFill/>
          <a:ln w="9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611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Одиночка – паттерн, порождающий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624547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231063"/>
            <a:ext cx="7970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Гарантирует, что у класса есть только один экземпляр</a:t>
            </a:r>
            <a:r>
              <a:rPr lang="ru-RU" sz="2200" dirty="0" smtClean="0"/>
              <a:t>,</a:t>
            </a:r>
          </a:p>
          <a:p>
            <a:r>
              <a:rPr lang="ru-RU" sz="2200" smtClean="0"/>
              <a:t>и предоставляет к нему глобальную точку доступа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7172" name="Group 4"/>
          <p:cNvGrpSpPr>
            <a:grpSpLocks noChangeAspect="1"/>
          </p:cNvGrpSpPr>
          <p:nvPr/>
        </p:nvGrpSpPr>
        <p:grpSpPr bwMode="auto">
          <a:xfrm>
            <a:off x="214313" y="4214813"/>
            <a:ext cx="8716962" cy="1295400"/>
            <a:chOff x="135" y="2655"/>
            <a:chExt cx="5491" cy="816"/>
          </a:xfrm>
        </p:grpSpPr>
        <p:sp>
          <p:nvSpPr>
            <p:cNvPr id="71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2655"/>
              <a:ext cx="5491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3" y="3249"/>
              <a:ext cx="3615" cy="1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53" y="3249"/>
              <a:ext cx="3615" cy="199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162" y="3253"/>
              <a:ext cx="15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41" y="3253"/>
              <a:ext cx="8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Singleton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941" y="3253"/>
              <a:ext cx="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53" y="2877"/>
              <a:ext cx="3615" cy="3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53" y="2877"/>
              <a:ext cx="3615" cy="372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62" y="2882"/>
              <a:ext cx="15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241" y="2882"/>
              <a:ext cx="132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uniqueInstance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1410" y="2882"/>
              <a:ext cx="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569" y="2882"/>
              <a:ext cx="91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Singleton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2348" y="2882"/>
              <a:ext cx="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=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499" y="2882"/>
              <a:ext cx="116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new Singleton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3517" y="2882"/>
              <a:ext cx="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64" y="3038"/>
              <a:ext cx="3505" cy="1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162" y="3054"/>
              <a:ext cx="15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41" y="3054"/>
              <a:ext cx="8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Instance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941" y="3054"/>
              <a:ext cx="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1100" y="3054"/>
              <a:ext cx="8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Singleton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64" y="3212"/>
              <a:ext cx="1636" cy="1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153" y="2678"/>
              <a:ext cx="3615" cy="1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53" y="2678"/>
              <a:ext cx="3615" cy="199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1614" y="2682"/>
              <a:ext cx="82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Singleton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6" name="Freeform 28"/>
            <p:cNvSpPr>
              <a:spLocks noEditPoints="1"/>
            </p:cNvSpPr>
            <p:nvPr/>
          </p:nvSpPr>
          <p:spPr bwMode="auto">
            <a:xfrm>
              <a:off x="4173" y="2916"/>
              <a:ext cx="1439" cy="444"/>
            </a:xfrm>
            <a:custGeom>
              <a:avLst/>
              <a:gdLst/>
              <a:ahLst/>
              <a:cxnLst>
                <a:cxn ang="0">
                  <a:pos x="1439" y="130"/>
                </a:cxn>
                <a:cxn ang="0">
                  <a:pos x="1332" y="0"/>
                </a:cxn>
                <a:cxn ang="0">
                  <a:pos x="1332" y="130"/>
                </a:cxn>
                <a:cxn ang="0">
                  <a:pos x="1439" y="130"/>
                </a:cxn>
                <a:cxn ang="0">
                  <a:pos x="0" y="444"/>
                </a:cxn>
                <a:cxn ang="0">
                  <a:pos x="1439" y="444"/>
                </a:cxn>
                <a:cxn ang="0">
                  <a:pos x="1439" y="130"/>
                </a:cxn>
                <a:cxn ang="0">
                  <a:pos x="1332" y="130"/>
                </a:cxn>
                <a:cxn ang="0">
                  <a:pos x="1332" y="0"/>
                </a:cxn>
                <a:cxn ang="0">
                  <a:pos x="0" y="0"/>
                </a:cxn>
                <a:cxn ang="0">
                  <a:pos x="0" y="444"/>
                </a:cxn>
              </a:cxnLst>
              <a:rect l="0" t="0" r="r" b="b"/>
              <a:pathLst>
                <a:path w="1439" h="444">
                  <a:moveTo>
                    <a:pt x="1439" y="130"/>
                  </a:moveTo>
                  <a:lnTo>
                    <a:pt x="1332" y="0"/>
                  </a:lnTo>
                  <a:lnTo>
                    <a:pt x="1332" y="130"/>
                  </a:lnTo>
                  <a:lnTo>
                    <a:pt x="1439" y="130"/>
                  </a:lnTo>
                  <a:close/>
                  <a:moveTo>
                    <a:pt x="0" y="444"/>
                  </a:moveTo>
                  <a:lnTo>
                    <a:pt x="1439" y="444"/>
                  </a:lnTo>
                  <a:lnTo>
                    <a:pt x="1439" y="130"/>
                  </a:lnTo>
                  <a:lnTo>
                    <a:pt x="1332" y="130"/>
                  </a:lnTo>
                  <a:lnTo>
                    <a:pt x="1332" y="0"/>
                  </a:lnTo>
                  <a:lnTo>
                    <a:pt x="0" y="0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5505" y="2916"/>
              <a:ext cx="107" cy="130"/>
            </a:xfrm>
            <a:custGeom>
              <a:avLst/>
              <a:gdLst/>
              <a:ahLst/>
              <a:cxnLst>
                <a:cxn ang="0">
                  <a:pos x="107" y="130"/>
                </a:cxn>
                <a:cxn ang="0">
                  <a:pos x="0" y="0"/>
                </a:cxn>
                <a:cxn ang="0">
                  <a:pos x="0" y="130"/>
                </a:cxn>
                <a:cxn ang="0">
                  <a:pos x="107" y="130"/>
                </a:cxn>
              </a:cxnLst>
              <a:rect l="0" t="0" r="r" b="b"/>
              <a:pathLst>
                <a:path w="107" h="130">
                  <a:moveTo>
                    <a:pt x="107" y="130"/>
                  </a:moveTo>
                  <a:lnTo>
                    <a:pt x="0" y="0"/>
                  </a:lnTo>
                  <a:lnTo>
                    <a:pt x="0" y="130"/>
                  </a:lnTo>
                  <a:lnTo>
                    <a:pt x="107" y="13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4173" y="2916"/>
              <a:ext cx="1439" cy="444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1439" y="444"/>
                </a:cxn>
                <a:cxn ang="0">
                  <a:pos x="1439" y="130"/>
                </a:cxn>
                <a:cxn ang="0">
                  <a:pos x="1332" y="130"/>
                </a:cxn>
                <a:cxn ang="0">
                  <a:pos x="1332" y="0"/>
                </a:cxn>
                <a:cxn ang="0">
                  <a:pos x="0" y="0"/>
                </a:cxn>
                <a:cxn ang="0">
                  <a:pos x="0" y="444"/>
                </a:cxn>
              </a:cxnLst>
              <a:rect l="0" t="0" r="r" b="b"/>
              <a:pathLst>
                <a:path w="1439" h="444">
                  <a:moveTo>
                    <a:pt x="0" y="444"/>
                  </a:moveTo>
                  <a:lnTo>
                    <a:pt x="1439" y="444"/>
                  </a:lnTo>
                  <a:lnTo>
                    <a:pt x="1439" y="130"/>
                  </a:lnTo>
                  <a:lnTo>
                    <a:pt x="1332" y="130"/>
                  </a:lnTo>
                  <a:lnTo>
                    <a:pt x="1332" y="0"/>
                  </a:lnTo>
                  <a:lnTo>
                    <a:pt x="0" y="0"/>
                  </a:lnTo>
                  <a:lnTo>
                    <a:pt x="0" y="444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4217" y="2954"/>
              <a:ext cx="91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возвращает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4217" y="3135"/>
              <a:ext cx="124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uniqueInstance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1" name="Freeform 33"/>
            <p:cNvSpPr>
              <a:spLocks noEditPoints="1"/>
            </p:cNvSpPr>
            <p:nvPr/>
          </p:nvSpPr>
          <p:spPr bwMode="auto">
            <a:xfrm>
              <a:off x="1980" y="3130"/>
              <a:ext cx="2197" cy="29"/>
            </a:xfrm>
            <a:custGeom>
              <a:avLst/>
              <a:gdLst/>
              <a:ahLst/>
              <a:cxnLst>
                <a:cxn ang="0">
                  <a:pos x="128" y="8"/>
                </a:cxn>
                <a:cxn ang="0">
                  <a:pos x="0" y="8"/>
                </a:cxn>
                <a:cxn ang="0">
                  <a:pos x="312" y="0"/>
                </a:cxn>
                <a:cxn ang="0">
                  <a:pos x="200" y="16"/>
                </a:cxn>
                <a:cxn ang="0">
                  <a:pos x="392" y="0"/>
                </a:cxn>
                <a:cxn ang="0">
                  <a:pos x="504" y="16"/>
                </a:cxn>
                <a:cxn ang="0">
                  <a:pos x="392" y="0"/>
                </a:cxn>
                <a:cxn ang="0">
                  <a:pos x="704" y="8"/>
                </a:cxn>
                <a:cxn ang="0">
                  <a:pos x="576" y="8"/>
                </a:cxn>
                <a:cxn ang="0">
                  <a:pos x="888" y="0"/>
                </a:cxn>
                <a:cxn ang="0">
                  <a:pos x="776" y="16"/>
                </a:cxn>
                <a:cxn ang="0">
                  <a:pos x="968" y="0"/>
                </a:cxn>
                <a:cxn ang="0">
                  <a:pos x="1080" y="16"/>
                </a:cxn>
                <a:cxn ang="0">
                  <a:pos x="968" y="0"/>
                </a:cxn>
                <a:cxn ang="0">
                  <a:pos x="1280" y="8"/>
                </a:cxn>
                <a:cxn ang="0">
                  <a:pos x="1152" y="8"/>
                </a:cxn>
                <a:cxn ang="0">
                  <a:pos x="1464" y="0"/>
                </a:cxn>
                <a:cxn ang="0">
                  <a:pos x="1352" y="16"/>
                </a:cxn>
                <a:cxn ang="0">
                  <a:pos x="1544" y="0"/>
                </a:cxn>
                <a:cxn ang="0">
                  <a:pos x="1656" y="16"/>
                </a:cxn>
                <a:cxn ang="0">
                  <a:pos x="1544" y="0"/>
                </a:cxn>
                <a:cxn ang="0">
                  <a:pos x="1856" y="8"/>
                </a:cxn>
                <a:cxn ang="0">
                  <a:pos x="1728" y="8"/>
                </a:cxn>
                <a:cxn ang="0">
                  <a:pos x="2040" y="0"/>
                </a:cxn>
                <a:cxn ang="0">
                  <a:pos x="1928" y="16"/>
                </a:cxn>
                <a:cxn ang="0">
                  <a:pos x="2120" y="0"/>
                </a:cxn>
                <a:cxn ang="0">
                  <a:pos x="2232" y="16"/>
                </a:cxn>
                <a:cxn ang="0">
                  <a:pos x="2120" y="0"/>
                </a:cxn>
                <a:cxn ang="0">
                  <a:pos x="2432" y="8"/>
                </a:cxn>
                <a:cxn ang="0">
                  <a:pos x="2304" y="8"/>
                </a:cxn>
                <a:cxn ang="0">
                  <a:pos x="2616" y="0"/>
                </a:cxn>
                <a:cxn ang="0">
                  <a:pos x="2504" y="16"/>
                </a:cxn>
                <a:cxn ang="0">
                  <a:pos x="2696" y="0"/>
                </a:cxn>
                <a:cxn ang="0">
                  <a:pos x="2808" y="16"/>
                </a:cxn>
                <a:cxn ang="0">
                  <a:pos x="2696" y="0"/>
                </a:cxn>
                <a:cxn ang="0">
                  <a:pos x="3008" y="8"/>
                </a:cxn>
                <a:cxn ang="0">
                  <a:pos x="2880" y="8"/>
                </a:cxn>
                <a:cxn ang="0">
                  <a:pos x="3192" y="0"/>
                </a:cxn>
                <a:cxn ang="0">
                  <a:pos x="3080" y="16"/>
                </a:cxn>
                <a:cxn ang="0">
                  <a:pos x="3272" y="0"/>
                </a:cxn>
                <a:cxn ang="0">
                  <a:pos x="3384" y="16"/>
                </a:cxn>
                <a:cxn ang="0">
                  <a:pos x="3272" y="0"/>
                </a:cxn>
                <a:cxn ang="0">
                  <a:pos x="3584" y="8"/>
                </a:cxn>
                <a:cxn ang="0">
                  <a:pos x="3456" y="8"/>
                </a:cxn>
                <a:cxn ang="0">
                  <a:pos x="3768" y="0"/>
                </a:cxn>
                <a:cxn ang="0">
                  <a:pos x="3656" y="16"/>
                </a:cxn>
                <a:cxn ang="0">
                  <a:pos x="3848" y="0"/>
                </a:cxn>
                <a:cxn ang="0">
                  <a:pos x="3960" y="16"/>
                </a:cxn>
                <a:cxn ang="0">
                  <a:pos x="3848" y="0"/>
                </a:cxn>
                <a:cxn ang="0">
                  <a:pos x="4128" y="8"/>
                </a:cxn>
                <a:cxn ang="0">
                  <a:pos x="4032" y="8"/>
                </a:cxn>
              </a:cxnLst>
              <a:rect l="0" t="0" r="r" b="b"/>
              <a:pathLst>
                <a:path w="4128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5" y="16"/>
                    <a:pt x="192" y="13"/>
                    <a:pt x="192" y="8"/>
                  </a:cubicBezTo>
                  <a:cubicBezTo>
                    <a:pt x="192" y="4"/>
                    <a:pt x="195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7" y="16"/>
                    <a:pt x="384" y="13"/>
                    <a:pt x="384" y="8"/>
                  </a:cubicBezTo>
                  <a:cubicBezTo>
                    <a:pt x="384" y="4"/>
                    <a:pt x="387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3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79" y="16"/>
                    <a:pt x="576" y="13"/>
                    <a:pt x="576" y="8"/>
                  </a:cubicBezTo>
                  <a:cubicBezTo>
                    <a:pt x="576" y="4"/>
                    <a:pt x="579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3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1" y="16"/>
                    <a:pt x="768" y="13"/>
                    <a:pt x="768" y="8"/>
                  </a:cubicBezTo>
                  <a:cubicBezTo>
                    <a:pt x="768" y="4"/>
                    <a:pt x="771" y="0"/>
                    <a:pt x="776" y="0"/>
                  </a:cubicBezTo>
                  <a:close/>
                  <a:moveTo>
                    <a:pt x="968" y="0"/>
                  </a:moveTo>
                  <a:lnTo>
                    <a:pt x="1080" y="0"/>
                  </a:lnTo>
                  <a:cubicBezTo>
                    <a:pt x="1084" y="0"/>
                    <a:pt x="1088" y="4"/>
                    <a:pt x="1088" y="8"/>
                  </a:cubicBezTo>
                  <a:cubicBezTo>
                    <a:pt x="1088" y="13"/>
                    <a:pt x="1084" y="16"/>
                    <a:pt x="1080" y="16"/>
                  </a:cubicBezTo>
                  <a:lnTo>
                    <a:pt x="968" y="16"/>
                  </a:lnTo>
                  <a:cubicBezTo>
                    <a:pt x="963" y="16"/>
                    <a:pt x="960" y="13"/>
                    <a:pt x="960" y="8"/>
                  </a:cubicBezTo>
                  <a:cubicBezTo>
                    <a:pt x="960" y="4"/>
                    <a:pt x="963" y="0"/>
                    <a:pt x="968" y="0"/>
                  </a:cubicBezTo>
                  <a:close/>
                  <a:moveTo>
                    <a:pt x="1160" y="0"/>
                  </a:moveTo>
                  <a:lnTo>
                    <a:pt x="1272" y="0"/>
                  </a:lnTo>
                  <a:cubicBezTo>
                    <a:pt x="1276" y="0"/>
                    <a:pt x="1280" y="4"/>
                    <a:pt x="1280" y="8"/>
                  </a:cubicBezTo>
                  <a:cubicBezTo>
                    <a:pt x="1280" y="13"/>
                    <a:pt x="1276" y="16"/>
                    <a:pt x="1272" y="16"/>
                  </a:cubicBezTo>
                  <a:lnTo>
                    <a:pt x="1160" y="16"/>
                  </a:lnTo>
                  <a:cubicBezTo>
                    <a:pt x="1155" y="16"/>
                    <a:pt x="1152" y="13"/>
                    <a:pt x="1152" y="8"/>
                  </a:cubicBezTo>
                  <a:cubicBezTo>
                    <a:pt x="1152" y="4"/>
                    <a:pt x="1155" y="0"/>
                    <a:pt x="1160" y="0"/>
                  </a:cubicBezTo>
                  <a:close/>
                  <a:moveTo>
                    <a:pt x="1352" y="0"/>
                  </a:moveTo>
                  <a:lnTo>
                    <a:pt x="1464" y="0"/>
                  </a:lnTo>
                  <a:cubicBezTo>
                    <a:pt x="1468" y="0"/>
                    <a:pt x="1472" y="4"/>
                    <a:pt x="1472" y="8"/>
                  </a:cubicBezTo>
                  <a:cubicBezTo>
                    <a:pt x="1472" y="13"/>
                    <a:pt x="1468" y="16"/>
                    <a:pt x="1464" y="16"/>
                  </a:cubicBezTo>
                  <a:lnTo>
                    <a:pt x="1352" y="16"/>
                  </a:lnTo>
                  <a:cubicBezTo>
                    <a:pt x="1347" y="16"/>
                    <a:pt x="1344" y="13"/>
                    <a:pt x="1344" y="8"/>
                  </a:cubicBezTo>
                  <a:cubicBezTo>
                    <a:pt x="1344" y="4"/>
                    <a:pt x="1347" y="0"/>
                    <a:pt x="1352" y="0"/>
                  </a:cubicBezTo>
                  <a:close/>
                  <a:moveTo>
                    <a:pt x="1544" y="0"/>
                  </a:moveTo>
                  <a:lnTo>
                    <a:pt x="1656" y="0"/>
                  </a:lnTo>
                  <a:cubicBezTo>
                    <a:pt x="1660" y="0"/>
                    <a:pt x="1664" y="4"/>
                    <a:pt x="1664" y="8"/>
                  </a:cubicBezTo>
                  <a:cubicBezTo>
                    <a:pt x="1664" y="13"/>
                    <a:pt x="1660" y="16"/>
                    <a:pt x="1656" y="16"/>
                  </a:cubicBezTo>
                  <a:lnTo>
                    <a:pt x="1544" y="16"/>
                  </a:lnTo>
                  <a:cubicBezTo>
                    <a:pt x="1539" y="16"/>
                    <a:pt x="1536" y="13"/>
                    <a:pt x="1536" y="8"/>
                  </a:cubicBezTo>
                  <a:cubicBezTo>
                    <a:pt x="1536" y="4"/>
                    <a:pt x="1539" y="0"/>
                    <a:pt x="1544" y="0"/>
                  </a:cubicBezTo>
                  <a:close/>
                  <a:moveTo>
                    <a:pt x="1736" y="0"/>
                  </a:moveTo>
                  <a:lnTo>
                    <a:pt x="1848" y="0"/>
                  </a:lnTo>
                  <a:cubicBezTo>
                    <a:pt x="1852" y="0"/>
                    <a:pt x="1856" y="4"/>
                    <a:pt x="1856" y="8"/>
                  </a:cubicBezTo>
                  <a:cubicBezTo>
                    <a:pt x="1856" y="13"/>
                    <a:pt x="1852" y="16"/>
                    <a:pt x="1848" y="16"/>
                  </a:cubicBezTo>
                  <a:lnTo>
                    <a:pt x="1736" y="16"/>
                  </a:lnTo>
                  <a:cubicBezTo>
                    <a:pt x="1731" y="16"/>
                    <a:pt x="1728" y="13"/>
                    <a:pt x="1728" y="8"/>
                  </a:cubicBezTo>
                  <a:cubicBezTo>
                    <a:pt x="1728" y="4"/>
                    <a:pt x="1731" y="0"/>
                    <a:pt x="1736" y="0"/>
                  </a:cubicBezTo>
                  <a:close/>
                  <a:moveTo>
                    <a:pt x="1928" y="0"/>
                  </a:moveTo>
                  <a:lnTo>
                    <a:pt x="2040" y="0"/>
                  </a:lnTo>
                  <a:cubicBezTo>
                    <a:pt x="2044" y="0"/>
                    <a:pt x="2048" y="4"/>
                    <a:pt x="2048" y="8"/>
                  </a:cubicBezTo>
                  <a:cubicBezTo>
                    <a:pt x="2048" y="13"/>
                    <a:pt x="2044" y="16"/>
                    <a:pt x="2040" y="16"/>
                  </a:cubicBezTo>
                  <a:lnTo>
                    <a:pt x="1928" y="16"/>
                  </a:lnTo>
                  <a:cubicBezTo>
                    <a:pt x="1923" y="16"/>
                    <a:pt x="1920" y="13"/>
                    <a:pt x="1920" y="8"/>
                  </a:cubicBezTo>
                  <a:cubicBezTo>
                    <a:pt x="1920" y="4"/>
                    <a:pt x="1923" y="0"/>
                    <a:pt x="1928" y="0"/>
                  </a:cubicBezTo>
                  <a:close/>
                  <a:moveTo>
                    <a:pt x="2120" y="0"/>
                  </a:moveTo>
                  <a:lnTo>
                    <a:pt x="2232" y="0"/>
                  </a:lnTo>
                  <a:cubicBezTo>
                    <a:pt x="2236" y="0"/>
                    <a:pt x="2240" y="4"/>
                    <a:pt x="2240" y="8"/>
                  </a:cubicBezTo>
                  <a:cubicBezTo>
                    <a:pt x="2240" y="13"/>
                    <a:pt x="2236" y="16"/>
                    <a:pt x="2232" y="16"/>
                  </a:cubicBezTo>
                  <a:lnTo>
                    <a:pt x="2120" y="16"/>
                  </a:lnTo>
                  <a:cubicBezTo>
                    <a:pt x="2115" y="16"/>
                    <a:pt x="2112" y="13"/>
                    <a:pt x="2112" y="8"/>
                  </a:cubicBezTo>
                  <a:cubicBezTo>
                    <a:pt x="2112" y="4"/>
                    <a:pt x="2115" y="0"/>
                    <a:pt x="2120" y="0"/>
                  </a:cubicBezTo>
                  <a:close/>
                  <a:moveTo>
                    <a:pt x="2312" y="0"/>
                  </a:moveTo>
                  <a:lnTo>
                    <a:pt x="2424" y="0"/>
                  </a:lnTo>
                  <a:cubicBezTo>
                    <a:pt x="2428" y="0"/>
                    <a:pt x="2432" y="4"/>
                    <a:pt x="2432" y="8"/>
                  </a:cubicBezTo>
                  <a:cubicBezTo>
                    <a:pt x="2432" y="13"/>
                    <a:pt x="2428" y="16"/>
                    <a:pt x="2424" y="16"/>
                  </a:cubicBezTo>
                  <a:lnTo>
                    <a:pt x="2312" y="16"/>
                  </a:lnTo>
                  <a:cubicBezTo>
                    <a:pt x="2307" y="16"/>
                    <a:pt x="2304" y="13"/>
                    <a:pt x="2304" y="8"/>
                  </a:cubicBezTo>
                  <a:cubicBezTo>
                    <a:pt x="2304" y="4"/>
                    <a:pt x="2307" y="0"/>
                    <a:pt x="2312" y="0"/>
                  </a:cubicBezTo>
                  <a:close/>
                  <a:moveTo>
                    <a:pt x="2504" y="0"/>
                  </a:moveTo>
                  <a:lnTo>
                    <a:pt x="2616" y="0"/>
                  </a:lnTo>
                  <a:cubicBezTo>
                    <a:pt x="2620" y="0"/>
                    <a:pt x="2624" y="4"/>
                    <a:pt x="2624" y="8"/>
                  </a:cubicBezTo>
                  <a:cubicBezTo>
                    <a:pt x="2624" y="13"/>
                    <a:pt x="2620" y="16"/>
                    <a:pt x="2616" y="16"/>
                  </a:cubicBezTo>
                  <a:lnTo>
                    <a:pt x="2504" y="16"/>
                  </a:lnTo>
                  <a:cubicBezTo>
                    <a:pt x="2499" y="16"/>
                    <a:pt x="2496" y="13"/>
                    <a:pt x="2496" y="8"/>
                  </a:cubicBezTo>
                  <a:cubicBezTo>
                    <a:pt x="2496" y="4"/>
                    <a:pt x="2499" y="0"/>
                    <a:pt x="2504" y="0"/>
                  </a:cubicBezTo>
                  <a:close/>
                  <a:moveTo>
                    <a:pt x="2696" y="0"/>
                  </a:moveTo>
                  <a:lnTo>
                    <a:pt x="2808" y="0"/>
                  </a:lnTo>
                  <a:cubicBezTo>
                    <a:pt x="2812" y="0"/>
                    <a:pt x="2816" y="4"/>
                    <a:pt x="2816" y="8"/>
                  </a:cubicBezTo>
                  <a:cubicBezTo>
                    <a:pt x="2816" y="13"/>
                    <a:pt x="2812" y="16"/>
                    <a:pt x="2808" y="16"/>
                  </a:cubicBezTo>
                  <a:lnTo>
                    <a:pt x="2696" y="16"/>
                  </a:lnTo>
                  <a:cubicBezTo>
                    <a:pt x="2691" y="16"/>
                    <a:pt x="2688" y="13"/>
                    <a:pt x="2688" y="8"/>
                  </a:cubicBezTo>
                  <a:cubicBezTo>
                    <a:pt x="2688" y="4"/>
                    <a:pt x="2691" y="0"/>
                    <a:pt x="2696" y="0"/>
                  </a:cubicBezTo>
                  <a:close/>
                  <a:moveTo>
                    <a:pt x="2888" y="0"/>
                  </a:moveTo>
                  <a:lnTo>
                    <a:pt x="3000" y="0"/>
                  </a:lnTo>
                  <a:cubicBezTo>
                    <a:pt x="3004" y="0"/>
                    <a:pt x="3008" y="4"/>
                    <a:pt x="3008" y="8"/>
                  </a:cubicBezTo>
                  <a:cubicBezTo>
                    <a:pt x="3008" y="13"/>
                    <a:pt x="3004" y="16"/>
                    <a:pt x="3000" y="16"/>
                  </a:cubicBezTo>
                  <a:lnTo>
                    <a:pt x="2888" y="16"/>
                  </a:lnTo>
                  <a:cubicBezTo>
                    <a:pt x="2883" y="16"/>
                    <a:pt x="2880" y="13"/>
                    <a:pt x="2880" y="8"/>
                  </a:cubicBezTo>
                  <a:cubicBezTo>
                    <a:pt x="2880" y="4"/>
                    <a:pt x="2883" y="0"/>
                    <a:pt x="2888" y="0"/>
                  </a:cubicBezTo>
                  <a:close/>
                  <a:moveTo>
                    <a:pt x="3080" y="0"/>
                  </a:moveTo>
                  <a:lnTo>
                    <a:pt x="3192" y="0"/>
                  </a:lnTo>
                  <a:cubicBezTo>
                    <a:pt x="3196" y="0"/>
                    <a:pt x="3200" y="4"/>
                    <a:pt x="3200" y="8"/>
                  </a:cubicBezTo>
                  <a:cubicBezTo>
                    <a:pt x="3200" y="13"/>
                    <a:pt x="3196" y="16"/>
                    <a:pt x="3192" y="16"/>
                  </a:cubicBezTo>
                  <a:lnTo>
                    <a:pt x="3080" y="16"/>
                  </a:lnTo>
                  <a:cubicBezTo>
                    <a:pt x="3075" y="16"/>
                    <a:pt x="3072" y="13"/>
                    <a:pt x="3072" y="8"/>
                  </a:cubicBezTo>
                  <a:cubicBezTo>
                    <a:pt x="3072" y="4"/>
                    <a:pt x="3075" y="0"/>
                    <a:pt x="3080" y="0"/>
                  </a:cubicBezTo>
                  <a:close/>
                  <a:moveTo>
                    <a:pt x="3272" y="0"/>
                  </a:moveTo>
                  <a:lnTo>
                    <a:pt x="3384" y="0"/>
                  </a:lnTo>
                  <a:cubicBezTo>
                    <a:pt x="3388" y="0"/>
                    <a:pt x="3392" y="4"/>
                    <a:pt x="3392" y="8"/>
                  </a:cubicBezTo>
                  <a:cubicBezTo>
                    <a:pt x="3392" y="13"/>
                    <a:pt x="3388" y="16"/>
                    <a:pt x="3384" y="16"/>
                  </a:cubicBezTo>
                  <a:lnTo>
                    <a:pt x="3272" y="16"/>
                  </a:lnTo>
                  <a:cubicBezTo>
                    <a:pt x="3267" y="16"/>
                    <a:pt x="3264" y="13"/>
                    <a:pt x="3264" y="8"/>
                  </a:cubicBezTo>
                  <a:cubicBezTo>
                    <a:pt x="3264" y="4"/>
                    <a:pt x="3267" y="0"/>
                    <a:pt x="3272" y="0"/>
                  </a:cubicBezTo>
                  <a:close/>
                  <a:moveTo>
                    <a:pt x="3464" y="0"/>
                  </a:moveTo>
                  <a:lnTo>
                    <a:pt x="3576" y="0"/>
                  </a:lnTo>
                  <a:cubicBezTo>
                    <a:pt x="3580" y="0"/>
                    <a:pt x="3584" y="4"/>
                    <a:pt x="3584" y="8"/>
                  </a:cubicBezTo>
                  <a:cubicBezTo>
                    <a:pt x="3584" y="13"/>
                    <a:pt x="3580" y="16"/>
                    <a:pt x="3576" y="16"/>
                  </a:cubicBezTo>
                  <a:lnTo>
                    <a:pt x="3464" y="16"/>
                  </a:lnTo>
                  <a:cubicBezTo>
                    <a:pt x="3459" y="16"/>
                    <a:pt x="3456" y="13"/>
                    <a:pt x="3456" y="8"/>
                  </a:cubicBezTo>
                  <a:cubicBezTo>
                    <a:pt x="3456" y="4"/>
                    <a:pt x="3459" y="0"/>
                    <a:pt x="3464" y="0"/>
                  </a:cubicBezTo>
                  <a:close/>
                  <a:moveTo>
                    <a:pt x="3656" y="0"/>
                  </a:moveTo>
                  <a:lnTo>
                    <a:pt x="3768" y="0"/>
                  </a:lnTo>
                  <a:cubicBezTo>
                    <a:pt x="3772" y="0"/>
                    <a:pt x="3776" y="4"/>
                    <a:pt x="3776" y="8"/>
                  </a:cubicBezTo>
                  <a:cubicBezTo>
                    <a:pt x="3776" y="13"/>
                    <a:pt x="3772" y="16"/>
                    <a:pt x="3768" y="16"/>
                  </a:cubicBezTo>
                  <a:lnTo>
                    <a:pt x="3656" y="16"/>
                  </a:lnTo>
                  <a:cubicBezTo>
                    <a:pt x="3651" y="16"/>
                    <a:pt x="3648" y="13"/>
                    <a:pt x="3648" y="8"/>
                  </a:cubicBezTo>
                  <a:cubicBezTo>
                    <a:pt x="3648" y="4"/>
                    <a:pt x="3651" y="0"/>
                    <a:pt x="3656" y="0"/>
                  </a:cubicBezTo>
                  <a:close/>
                  <a:moveTo>
                    <a:pt x="3848" y="0"/>
                  </a:moveTo>
                  <a:lnTo>
                    <a:pt x="3960" y="0"/>
                  </a:lnTo>
                  <a:cubicBezTo>
                    <a:pt x="3964" y="0"/>
                    <a:pt x="3968" y="4"/>
                    <a:pt x="3968" y="8"/>
                  </a:cubicBezTo>
                  <a:cubicBezTo>
                    <a:pt x="3968" y="13"/>
                    <a:pt x="3964" y="16"/>
                    <a:pt x="3960" y="16"/>
                  </a:cubicBezTo>
                  <a:lnTo>
                    <a:pt x="3848" y="16"/>
                  </a:lnTo>
                  <a:cubicBezTo>
                    <a:pt x="3843" y="16"/>
                    <a:pt x="3840" y="13"/>
                    <a:pt x="3840" y="8"/>
                  </a:cubicBezTo>
                  <a:cubicBezTo>
                    <a:pt x="3840" y="4"/>
                    <a:pt x="3843" y="0"/>
                    <a:pt x="3848" y="0"/>
                  </a:cubicBezTo>
                  <a:close/>
                  <a:moveTo>
                    <a:pt x="4040" y="0"/>
                  </a:moveTo>
                  <a:lnTo>
                    <a:pt x="4120" y="0"/>
                  </a:lnTo>
                  <a:cubicBezTo>
                    <a:pt x="4124" y="0"/>
                    <a:pt x="4128" y="4"/>
                    <a:pt x="4128" y="8"/>
                  </a:cubicBezTo>
                  <a:cubicBezTo>
                    <a:pt x="4128" y="13"/>
                    <a:pt x="4124" y="16"/>
                    <a:pt x="4120" y="16"/>
                  </a:cubicBezTo>
                  <a:lnTo>
                    <a:pt x="4040" y="16"/>
                  </a:lnTo>
                  <a:cubicBezTo>
                    <a:pt x="4035" y="16"/>
                    <a:pt x="4032" y="13"/>
                    <a:pt x="4032" y="8"/>
                  </a:cubicBezTo>
                  <a:cubicBezTo>
                    <a:pt x="4032" y="4"/>
                    <a:pt x="4035" y="0"/>
                    <a:pt x="4040" y="0"/>
                  </a:cubicBezTo>
                  <a:close/>
                </a:path>
              </a:pathLst>
            </a:custGeom>
            <a:solidFill>
              <a:srgbClr val="000000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Singleton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6404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Мост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74895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Отделить абстракцию от реализации так, чтобы то </a:t>
            </a:r>
            <a:endParaRPr lang="ru-RU" sz="2200" dirty="0" smtClean="0"/>
          </a:p>
          <a:p>
            <a:r>
              <a:rPr lang="ru-RU" sz="2200" smtClean="0"/>
              <a:t>и другое можно было изменять независимо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4569749"/>
            <a:ext cx="450475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Известен также под именем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143512"/>
            <a:ext cx="28408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Handle (</a:t>
            </a:r>
            <a:r>
              <a:rPr lang="ru-RU" sz="2200" dirty="0" smtClean="0"/>
              <a:t>описатель)</a:t>
            </a:r>
          </a:p>
          <a:p>
            <a:r>
              <a:rPr lang="en-US" sz="2200" dirty="0" smtClean="0"/>
              <a:t>Body </a:t>
            </a:r>
            <a:r>
              <a:rPr lang="ru-RU" sz="2200" dirty="0" smtClean="0"/>
              <a:t>(тело</a:t>
            </a:r>
            <a:r>
              <a:rPr lang="en-US" sz="2200" dirty="0" smtClean="0"/>
              <a:t>)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Bridge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Прямая соединительная линия 73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101" name="Group 5"/>
          <p:cNvGrpSpPr>
            <a:grpSpLocks noChangeAspect="1"/>
          </p:cNvGrpSpPr>
          <p:nvPr/>
        </p:nvGrpSpPr>
        <p:grpSpPr bwMode="auto">
          <a:xfrm>
            <a:off x="166688" y="2179637"/>
            <a:ext cx="8824913" cy="2457450"/>
            <a:chOff x="105" y="1373"/>
            <a:chExt cx="5559" cy="1548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3521" y="1736"/>
              <a:ext cx="1274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521" y="1736"/>
              <a:ext cx="1274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530" y="1739"/>
              <a:ext cx="1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609" y="1739"/>
              <a:ext cx="1014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OperationImp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544" y="1739"/>
              <a:ext cx="23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3521" y="1373"/>
              <a:ext cx="1274" cy="3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521" y="1373"/>
              <a:ext cx="1274" cy="36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732" y="1377"/>
              <a:ext cx="935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«interface»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3927" y="1553"/>
              <a:ext cx="54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Bridge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1355" y="1759"/>
              <a:ext cx="104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355" y="1759"/>
              <a:ext cx="1041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369" y="1765"/>
              <a:ext cx="1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448" y="1765"/>
              <a:ext cx="785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2145" y="1765"/>
              <a:ext cx="23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355" y="1566"/>
              <a:ext cx="104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355" y="1566"/>
              <a:ext cx="1041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1369" y="1571"/>
              <a:ext cx="1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448" y="1571"/>
              <a:ext cx="54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bridge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1355" y="1373"/>
              <a:ext cx="104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1355" y="1373"/>
              <a:ext cx="1041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1448" y="1377"/>
              <a:ext cx="935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Abstraction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2718" y="2715"/>
              <a:ext cx="1274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2718" y="2715"/>
              <a:ext cx="1274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2727" y="2718"/>
              <a:ext cx="1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2806" y="2718"/>
              <a:ext cx="1014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OperationImp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3741" y="2718"/>
              <a:ext cx="23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2718" y="2567"/>
              <a:ext cx="1274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2718" y="2567"/>
              <a:ext cx="1274" cy="148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2718" y="2374"/>
              <a:ext cx="1274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2718" y="2374"/>
              <a:ext cx="1274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2771" y="2383"/>
              <a:ext cx="1252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ImplementationA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Freeform 37"/>
            <p:cNvSpPr>
              <a:spLocks noEditPoints="1"/>
            </p:cNvSpPr>
            <p:nvPr/>
          </p:nvSpPr>
          <p:spPr bwMode="auto">
            <a:xfrm>
              <a:off x="3350" y="2030"/>
              <a:ext cx="494" cy="291"/>
            </a:xfrm>
            <a:custGeom>
              <a:avLst/>
              <a:gdLst/>
              <a:ahLst/>
              <a:cxnLst>
                <a:cxn ang="0">
                  <a:pos x="896" y="8"/>
                </a:cxn>
                <a:cxn ang="0">
                  <a:pos x="896" y="219"/>
                </a:cxn>
                <a:cxn ang="0">
                  <a:pos x="888" y="227"/>
                </a:cxn>
                <a:cxn ang="0">
                  <a:pos x="860" y="227"/>
                </a:cxn>
                <a:cxn ang="0">
                  <a:pos x="852" y="219"/>
                </a:cxn>
                <a:cxn ang="0">
                  <a:pos x="860" y="211"/>
                </a:cxn>
                <a:cxn ang="0">
                  <a:pos x="888" y="211"/>
                </a:cxn>
                <a:cxn ang="0">
                  <a:pos x="880" y="219"/>
                </a:cxn>
                <a:cxn ang="0">
                  <a:pos x="880" y="8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716" y="227"/>
                </a:cxn>
                <a:cxn ang="0">
                  <a:pos x="476" y="227"/>
                </a:cxn>
                <a:cxn ang="0">
                  <a:pos x="468" y="219"/>
                </a:cxn>
                <a:cxn ang="0">
                  <a:pos x="476" y="211"/>
                </a:cxn>
                <a:cxn ang="0">
                  <a:pos x="716" y="211"/>
                </a:cxn>
                <a:cxn ang="0">
                  <a:pos x="724" y="219"/>
                </a:cxn>
                <a:cxn ang="0">
                  <a:pos x="716" y="227"/>
                </a:cxn>
                <a:cxn ang="0">
                  <a:pos x="332" y="227"/>
                </a:cxn>
                <a:cxn ang="0">
                  <a:pos x="92" y="227"/>
                </a:cxn>
                <a:cxn ang="0">
                  <a:pos x="84" y="219"/>
                </a:cxn>
                <a:cxn ang="0">
                  <a:pos x="92" y="211"/>
                </a:cxn>
                <a:cxn ang="0">
                  <a:pos x="332" y="211"/>
                </a:cxn>
                <a:cxn ang="0">
                  <a:pos x="340" y="219"/>
                </a:cxn>
                <a:cxn ang="0">
                  <a:pos x="332" y="227"/>
                </a:cxn>
                <a:cxn ang="0">
                  <a:pos x="16" y="280"/>
                </a:cxn>
                <a:cxn ang="0">
                  <a:pos x="16" y="520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280"/>
                </a:cxn>
                <a:cxn ang="0">
                  <a:pos x="8" y="272"/>
                </a:cxn>
                <a:cxn ang="0">
                  <a:pos x="16" y="280"/>
                </a:cxn>
              </a:cxnLst>
              <a:rect l="0" t="0" r="r" b="b"/>
              <a:pathLst>
                <a:path w="896" h="528">
                  <a:moveTo>
                    <a:pt x="896" y="8"/>
                  </a:moveTo>
                  <a:lnTo>
                    <a:pt x="896" y="219"/>
                  </a:lnTo>
                  <a:cubicBezTo>
                    <a:pt x="896" y="224"/>
                    <a:pt x="893" y="227"/>
                    <a:pt x="888" y="227"/>
                  </a:cubicBezTo>
                  <a:lnTo>
                    <a:pt x="860" y="227"/>
                  </a:lnTo>
                  <a:cubicBezTo>
                    <a:pt x="855" y="227"/>
                    <a:pt x="852" y="224"/>
                    <a:pt x="852" y="219"/>
                  </a:cubicBezTo>
                  <a:cubicBezTo>
                    <a:pt x="852" y="215"/>
                    <a:pt x="855" y="211"/>
                    <a:pt x="860" y="211"/>
                  </a:cubicBezTo>
                  <a:lnTo>
                    <a:pt x="888" y="211"/>
                  </a:lnTo>
                  <a:lnTo>
                    <a:pt x="880" y="219"/>
                  </a:lnTo>
                  <a:lnTo>
                    <a:pt x="880" y="8"/>
                  </a:lnTo>
                  <a:cubicBezTo>
                    <a:pt x="880" y="3"/>
                    <a:pt x="884" y="0"/>
                    <a:pt x="888" y="0"/>
                  </a:cubicBezTo>
                  <a:cubicBezTo>
                    <a:pt x="893" y="0"/>
                    <a:pt x="896" y="3"/>
                    <a:pt x="896" y="8"/>
                  </a:cubicBezTo>
                  <a:close/>
                  <a:moveTo>
                    <a:pt x="716" y="227"/>
                  </a:moveTo>
                  <a:lnTo>
                    <a:pt x="476" y="227"/>
                  </a:lnTo>
                  <a:cubicBezTo>
                    <a:pt x="471" y="227"/>
                    <a:pt x="468" y="224"/>
                    <a:pt x="468" y="219"/>
                  </a:cubicBezTo>
                  <a:cubicBezTo>
                    <a:pt x="468" y="215"/>
                    <a:pt x="471" y="211"/>
                    <a:pt x="476" y="211"/>
                  </a:cubicBezTo>
                  <a:lnTo>
                    <a:pt x="716" y="211"/>
                  </a:lnTo>
                  <a:cubicBezTo>
                    <a:pt x="720" y="211"/>
                    <a:pt x="724" y="215"/>
                    <a:pt x="724" y="219"/>
                  </a:cubicBezTo>
                  <a:cubicBezTo>
                    <a:pt x="724" y="224"/>
                    <a:pt x="720" y="227"/>
                    <a:pt x="716" y="227"/>
                  </a:cubicBezTo>
                  <a:close/>
                  <a:moveTo>
                    <a:pt x="332" y="227"/>
                  </a:moveTo>
                  <a:lnTo>
                    <a:pt x="92" y="227"/>
                  </a:lnTo>
                  <a:cubicBezTo>
                    <a:pt x="87" y="227"/>
                    <a:pt x="84" y="224"/>
                    <a:pt x="84" y="219"/>
                  </a:cubicBezTo>
                  <a:cubicBezTo>
                    <a:pt x="84" y="215"/>
                    <a:pt x="87" y="211"/>
                    <a:pt x="92" y="211"/>
                  </a:cubicBezTo>
                  <a:lnTo>
                    <a:pt x="332" y="211"/>
                  </a:lnTo>
                  <a:cubicBezTo>
                    <a:pt x="336" y="211"/>
                    <a:pt x="340" y="215"/>
                    <a:pt x="340" y="219"/>
                  </a:cubicBezTo>
                  <a:cubicBezTo>
                    <a:pt x="340" y="224"/>
                    <a:pt x="336" y="227"/>
                    <a:pt x="332" y="227"/>
                  </a:cubicBezTo>
                  <a:close/>
                  <a:moveTo>
                    <a:pt x="16" y="280"/>
                  </a:moveTo>
                  <a:lnTo>
                    <a:pt x="16" y="520"/>
                  </a:lnTo>
                  <a:cubicBezTo>
                    <a:pt x="16" y="524"/>
                    <a:pt x="13" y="528"/>
                    <a:pt x="8" y="528"/>
                  </a:cubicBezTo>
                  <a:cubicBezTo>
                    <a:pt x="4" y="528"/>
                    <a:pt x="0" y="524"/>
                    <a:pt x="0" y="520"/>
                  </a:cubicBezTo>
                  <a:lnTo>
                    <a:pt x="0" y="280"/>
                  </a:lnTo>
                  <a:cubicBezTo>
                    <a:pt x="0" y="275"/>
                    <a:pt x="4" y="272"/>
                    <a:pt x="8" y="272"/>
                  </a:cubicBezTo>
                  <a:cubicBezTo>
                    <a:pt x="13" y="272"/>
                    <a:pt x="16" y="275"/>
                    <a:pt x="16" y="280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3774" y="1929"/>
              <a:ext cx="132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132" y="105"/>
                </a:cxn>
                <a:cxn ang="0">
                  <a:pos x="66" y="0"/>
                </a:cxn>
                <a:cxn ang="0">
                  <a:pos x="0" y="105"/>
                </a:cxn>
              </a:cxnLst>
              <a:rect l="0" t="0" r="r" b="b"/>
              <a:pathLst>
                <a:path w="132" h="105">
                  <a:moveTo>
                    <a:pt x="0" y="105"/>
                  </a:moveTo>
                  <a:lnTo>
                    <a:pt x="132" y="105"/>
                  </a:lnTo>
                  <a:lnTo>
                    <a:pt x="66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3774" y="1929"/>
              <a:ext cx="132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132" y="105"/>
                </a:cxn>
                <a:cxn ang="0">
                  <a:pos x="66" y="0"/>
                </a:cxn>
                <a:cxn ang="0">
                  <a:pos x="0" y="105"/>
                </a:cxn>
              </a:cxnLst>
              <a:rect l="0" t="0" r="r" b="b"/>
              <a:pathLst>
                <a:path w="132" h="105">
                  <a:moveTo>
                    <a:pt x="0" y="105"/>
                  </a:moveTo>
                  <a:lnTo>
                    <a:pt x="132" y="105"/>
                  </a:lnTo>
                  <a:lnTo>
                    <a:pt x="66" y="0"/>
                  </a:lnTo>
                  <a:lnTo>
                    <a:pt x="0" y="105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2517" y="1661"/>
              <a:ext cx="998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2396" y="1622"/>
              <a:ext cx="132" cy="79"/>
            </a:xfrm>
            <a:custGeom>
              <a:avLst/>
              <a:gdLst/>
              <a:ahLst/>
              <a:cxnLst>
                <a:cxn ang="0">
                  <a:pos x="66" y="79"/>
                </a:cxn>
                <a:cxn ang="0">
                  <a:pos x="0" y="40"/>
                </a:cxn>
                <a:cxn ang="0">
                  <a:pos x="66" y="0"/>
                </a:cxn>
                <a:cxn ang="0">
                  <a:pos x="132" y="39"/>
                </a:cxn>
                <a:cxn ang="0">
                  <a:pos x="66" y="79"/>
                </a:cxn>
              </a:cxnLst>
              <a:rect l="0" t="0" r="r" b="b"/>
              <a:pathLst>
                <a:path w="132" h="79">
                  <a:moveTo>
                    <a:pt x="66" y="79"/>
                  </a:moveTo>
                  <a:lnTo>
                    <a:pt x="0" y="40"/>
                  </a:lnTo>
                  <a:lnTo>
                    <a:pt x="66" y="0"/>
                  </a:lnTo>
                  <a:lnTo>
                    <a:pt x="132" y="39"/>
                  </a:lnTo>
                  <a:lnTo>
                    <a:pt x="66" y="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2396" y="1622"/>
              <a:ext cx="132" cy="79"/>
            </a:xfrm>
            <a:custGeom>
              <a:avLst/>
              <a:gdLst/>
              <a:ahLst/>
              <a:cxnLst>
                <a:cxn ang="0">
                  <a:pos x="66" y="79"/>
                </a:cxn>
                <a:cxn ang="0">
                  <a:pos x="0" y="40"/>
                </a:cxn>
                <a:cxn ang="0">
                  <a:pos x="66" y="0"/>
                </a:cxn>
                <a:cxn ang="0">
                  <a:pos x="132" y="39"/>
                </a:cxn>
                <a:cxn ang="0">
                  <a:pos x="66" y="79"/>
                </a:cxn>
              </a:cxnLst>
              <a:rect l="0" t="0" r="r" b="b"/>
              <a:pathLst>
                <a:path w="132" h="79">
                  <a:moveTo>
                    <a:pt x="66" y="79"/>
                  </a:moveTo>
                  <a:lnTo>
                    <a:pt x="0" y="40"/>
                  </a:lnTo>
                  <a:lnTo>
                    <a:pt x="66" y="0"/>
                  </a:lnTo>
                  <a:lnTo>
                    <a:pt x="132" y="39"/>
                  </a:lnTo>
                  <a:lnTo>
                    <a:pt x="66" y="79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9" name="Freeform 43"/>
            <p:cNvSpPr>
              <a:spLocks noEditPoints="1"/>
            </p:cNvSpPr>
            <p:nvPr/>
          </p:nvSpPr>
          <p:spPr bwMode="auto">
            <a:xfrm>
              <a:off x="105" y="2290"/>
              <a:ext cx="2209" cy="433"/>
            </a:xfrm>
            <a:custGeom>
              <a:avLst/>
              <a:gdLst/>
              <a:ahLst/>
              <a:cxnLst>
                <a:cxn ang="0">
                  <a:pos x="2209" y="127"/>
                </a:cxn>
                <a:cxn ang="0">
                  <a:pos x="2103" y="0"/>
                </a:cxn>
                <a:cxn ang="0">
                  <a:pos x="2103" y="127"/>
                </a:cxn>
                <a:cxn ang="0">
                  <a:pos x="2209" y="127"/>
                </a:cxn>
                <a:cxn ang="0">
                  <a:pos x="0" y="433"/>
                </a:cxn>
                <a:cxn ang="0">
                  <a:pos x="2209" y="433"/>
                </a:cxn>
                <a:cxn ang="0">
                  <a:pos x="2209" y="127"/>
                </a:cxn>
                <a:cxn ang="0">
                  <a:pos x="2103" y="127"/>
                </a:cxn>
                <a:cxn ang="0">
                  <a:pos x="2103" y="0"/>
                </a:cxn>
                <a:cxn ang="0">
                  <a:pos x="0" y="0"/>
                </a:cxn>
                <a:cxn ang="0">
                  <a:pos x="0" y="433"/>
                </a:cxn>
              </a:cxnLst>
              <a:rect l="0" t="0" r="r" b="b"/>
              <a:pathLst>
                <a:path w="2209" h="433">
                  <a:moveTo>
                    <a:pt x="2209" y="127"/>
                  </a:moveTo>
                  <a:lnTo>
                    <a:pt x="2103" y="0"/>
                  </a:lnTo>
                  <a:lnTo>
                    <a:pt x="2103" y="127"/>
                  </a:lnTo>
                  <a:lnTo>
                    <a:pt x="2209" y="127"/>
                  </a:lnTo>
                  <a:close/>
                  <a:moveTo>
                    <a:pt x="0" y="433"/>
                  </a:moveTo>
                  <a:lnTo>
                    <a:pt x="2209" y="433"/>
                  </a:lnTo>
                  <a:lnTo>
                    <a:pt x="2209" y="127"/>
                  </a:lnTo>
                  <a:lnTo>
                    <a:pt x="2103" y="127"/>
                  </a:lnTo>
                  <a:lnTo>
                    <a:pt x="2103" y="0"/>
                  </a:lnTo>
                  <a:lnTo>
                    <a:pt x="0" y="0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2208" y="2290"/>
              <a:ext cx="106" cy="127"/>
            </a:xfrm>
            <a:custGeom>
              <a:avLst/>
              <a:gdLst/>
              <a:ahLst/>
              <a:cxnLst>
                <a:cxn ang="0">
                  <a:pos x="106" y="127"/>
                </a:cxn>
                <a:cxn ang="0">
                  <a:pos x="0" y="0"/>
                </a:cxn>
                <a:cxn ang="0">
                  <a:pos x="0" y="127"/>
                </a:cxn>
                <a:cxn ang="0">
                  <a:pos x="106" y="127"/>
                </a:cxn>
              </a:cxnLst>
              <a:rect l="0" t="0" r="r" b="b"/>
              <a:pathLst>
                <a:path w="106" h="127">
                  <a:moveTo>
                    <a:pt x="106" y="127"/>
                  </a:moveTo>
                  <a:lnTo>
                    <a:pt x="0" y="0"/>
                  </a:lnTo>
                  <a:lnTo>
                    <a:pt x="0" y="127"/>
                  </a:lnTo>
                  <a:lnTo>
                    <a:pt x="106" y="12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105" y="2290"/>
              <a:ext cx="2209" cy="433"/>
            </a:xfrm>
            <a:custGeom>
              <a:avLst/>
              <a:gdLst/>
              <a:ahLst/>
              <a:cxnLst>
                <a:cxn ang="0">
                  <a:pos x="0" y="433"/>
                </a:cxn>
                <a:cxn ang="0">
                  <a:pos x="2209" y="433"/>
                </a:cxn>
                <a:cxn ang="0">
                  <a:pos x="2209" y="127"/>
                </a:cxn>
                <a:cxn ang="0">
                  <a:pos x="2103" y="127"/>
                </a:cxn>
                <a:cxn ang="0">
                  <a:pos x="2103" y="0"/>
                </a:cxn>
                <a:cxn ang="0">
                  <a:pos x="0" y="0"/>
                </a:cxn>
                <a:cxn ang="0">
                  <a:pos x="0" y="433"/>
                </a:cxn>
              </a:cxnLst>
              <a:rect l="0" t="0" r="r" b="b"/>
              <a:pathLst>
                <a:path w="2209" h="433">
                  <a:moveTo>
                    <a:pt x="0" y="433"/>
                  </a:moveTo>
                  <a:lnTo>
                    <a:pt x="2209" y="433"/>
                  </a:lnTo>
                  <a:lnTo>
                    <a:pt x="2209" y="127"/>
                  </a:lnTo>
                  <a:lnTo>
                    <a:pt x="2103" y="127"/>
                  </a:lnTo>
                  <a:lnTo>
                    <a:pt x="2103" y="0"/>
                  </a:lnTo>
                  <a:lnTo>
                    <a:pt x="0" y="0"/>
                  </a:lnTo>
                  <a:lnTo>
                    <a:pt x="0" y="433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152" y="2330"/>
              <a:ext cx="1720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Вызывает OperationImp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1783" y="2330"/>
              <a:ext cx="23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152" y="2498"/>
              <a:ext cx="706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в bridge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4355" y="2715"/>
              <a:ext cx="1274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4355" y="2715"/>
              <a:ext cx="1274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4368" y="2718"/>
              <a:ext cx="1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4447" y="2718"/>
              <a:ext cx="1014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OperationImp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5373" y="2718"/>
              <a:ext cx="238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()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355" y="2567"/>
              <a:ext cx="1274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4355" y="2567"/>
              <a:ext cx="1274" cy="148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4355" y="2374"/>
              <a:ext cx="1274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3" name="Rectangle 57"/>
            <p:cNvSpPr>
              <a:spLocks noChangeArrowheads="1"/>
            </p:cNvSpPr>
            <p:nvPr/>
          </p:nvSpPr>
          <p:spPr bwMode="auto">
            <a:xfrm>
              <a:off x="4355" y="2374"/>
              <a:ext cx="1274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4" name="Rectangle 58"/>
            <p:cNvSpPr>
              <a:spLocks noChangeArrowheads="1"/>
            </p:cNvSpPr>
            <p:nvPr/>
          </p:nvSpPr>
          <p:spPr bwMode="auto">
            <a:xfrm>
              <a:off x="4412" y="2383"/>
              <a:ext cx="1252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ImplementationB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5" name="Rectangle 59"/>
            <p:cNvSpPr>
              <a:spLocks noChangeArrowheads="1"/>
            </p:cNvSpPr>
            <p:nvPr/>
          </p:nvSpPr>
          <p:spPr bwMode="auto">
            <a:xfrm>
              <a:off x="188" y="1759"/>
              <a:ext cx="667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6" name="Rectangle 60"/>
            <p:cNvSpPr>
              <a:spLocks noChangeArrowheads="1"/>
            </p:cNvSpPr>
            <p:nvPr/>
          </p:nvSpPr>
          <p:spPr bwMode="auto">
            <a:xfrm>
              <a:off x="188" y="1759"/>
              <a:ext cx="667" cy="148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188" y="1610"/>
              <a:ext cx="667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8" name="Rectangle 62"/>
            <p:cNvSpPr>
              <a:spLocks noChangeArrowheads="1"/>
            </p:cNvSpPr>
            <p:nvPr/>
          </p:nvSpPr>
          <p:spPr bwMode="auto">
            <a:xfrm>
              <a:off x="188" y="1610"/>
              <a:ext cx="667" cy="149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59" name="Rectangle 63"/>
            <p:cNvSpPr>
              <a:spLocks noChangeArrowheads="1"/>
            </p:cNvSpPr>
            <p:nvPr/>
          </p:nvSpPr>
          <p:spPr bwMode="auto">
            <a:xfrm>
              <a:off x="188" y="1417"/>
              <a:ext cx="6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0" name="Rectangle 64"/>
            <p:cNvSpPr>
              <a:spLocks noChangeArrowheads="1"/>
            </p:cNvSpPr>
            <p:nvPr/>
          </p:nvSpPr>
          <p:spPr bwMode="auto">
            <a:xfrm>
              <a:off x="188" y="1417"/>
              <a:ext cx="667" cy="19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293" y="1421"/>
              <a:ext cx="547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itchFamily="49" charset="0"/>
                  <a:cs typeface="Arial" pitchFamily="34" charset="0"/>
                </a:rPr>
                <a:t>Client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>
              <a:off x="855" y="1662"/>
              <a:ext cx="500" cy="1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3" name="Freeform 67"/>
            <p:cNvSpPr>
              <a:spLocks noEditPoints="1"/>
            </p:cNvSpPr>
            <p:nvPr/>
          </p:nvSpPr>
          <p:spPr bwMode="auto">
            <a:xfrm>
              <a:off x="4473" y="2030"/>
              <a:ext cx="523" cy="348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219"/>
                </a:cxn>
                <a:cxn ang="0">
                  <a:pos x="8" y="211"/>
                </a:cxn>
                <a:cxn ang="0">
                  <a:pos x="36" y="211"/>
                </a:cxn>
                <a:cxn ang="0">
                  <a:pos x="44" y="219"/>
                </a:cxn>
                <a:cxn ang="0">
                  <a:pos x="36" y="227"/>
                </a:cxn>
                <a:cxn ang="0">
                  <a:pos x="8" y="227"/>
                </a:cxn>
                <a:cxn ang="0">
                  <a:pos x="0" y="219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80" y="211"/>
                </a:cxn>
                <a:cxn ang="0">
                  <a:pos x="420" y="211"/>
                </a:cxn>
                <a:cxn ang="0">
                  <a:pos x="428" y="219"/>
                </a:cxn>
                <a:cxn ang="0">
                  <a:pos x="420" y="227"/>
                </a:cxn>
                <a:cxn ang="0">
                  <a:pos x="180" y="227"/>
                </a:cxn>
                <a:cxn ang="0">
                  <a:pos x="172" y="219"/>
                </a:cxn>
                <a:cxn ang="0">
                  <a:pos x="180" y="211"/>
                </a:cxn>
                <a:cxn ang="0">
                  <a:pos x="564" y="211"/>
                </a:cxn>
                <a:cxn ang="0">
                  <a:pos x="804" y="211"/>
                </a:cxn>
                <a:cxn ang="0">
                  <a:pos x="812" y="219"/>
                </a:cxn>
                <a:cxn ang="0">
                  <a:pos x="804" y="227"/>
                </a:cxn>
                <a:cxn ang="0">
                  <a:pos x="564" y="227"/>
                </a:cxn>
                <a:cxn ang="0">
                  <a:pos x="556" y="219"/>
                </a:cxn>
                <a:cxn ang="0">
                  <a:pos x="564" y="211"/>
                </a:cxn>
                <a:cxn ang="0">
                  <a:pos x="950" y="225"/>
                </a:cxn>
                <a:cxn ang="0">
                  <a:pos x="950" y="465"/>
                </a:cxn>
                <a:cxn ang="0">
                  <a:pos x="942" y="473"/>
                </a:cxn>
                <a:cxn ang="0">
                  <a:pos x="934" y="465"/>
                </a:cxn>
                <a:cxn ang="0">
                  <a:pos x="934" y="225"/>
                </a:cxn>
                <a:cxn ang="0">
                  <a:pos x="942" y="217"/>
                </a:cxn>
                <a:cxn ang="0">
                  <a:pos x="950" y="225"/>
                </a:cxn>
                <a:cxn ang="0">
                  <a:pos x="950" y="609"/>
                </a:cxn>
                <a:cxn ang="0">
                  <a:pos x="950" y="623"/>
                </a:cxn>
                <a:cxn ang="0">
                  <a:pos x="942" y="631"/>
                </a:cxn>
                <a:cxn ang="0">
                  <a:pos x="934" y="623"/>
                </a:cxn>
                <a:cxn ang="0">
                  <a:pos x="934" y="609"/>
                </a:cxn>
                <a:cxn ang="0">
                  <a:pos x="942" y="601"/>
                </a:cxn>
                <a:cxn ang="0">
                  <a:pos x="950" y="609"/>
                </a:cxn>
              </a:cxnLst>
              <a:rect l="0" t="0" r="r" b="b"/>
              <a:pathLst>
                <a:path w="950" h="631">
                  <a:moveTo>
                    <a:pt x="16" y="8"/>
                  </a:moveTo>
                  <a:lnTo>
                    <a:pt x="16" y="219"/>
                  </a:lnTo>
                  <a:lnTo>
                    <a:pt x="8" y="211"/>
                  </a:lnTo>
                  <a:lnTo>
                    <a:pt x="36" y="211"/>
                  </a:lnTo>
                  <a:cubicBezTo>
                    <a:pt x="40" y="211"/>
                    <a:pt x="44" y="215"/>
                    <a:pt x="44" y="219"/>
                  </a:cubicBezTo>
                  <a:cubicBezTo>
                    <a:pt x="44" y="224"/>
                    <a:pt x="40" y="227"/>
                    <a:pt x="36" y="227"/>
                  </a:cubicBezTo>
                  <a:lnTo>
                    <a:pt x="8" y="227"/>
                  </a:lnTo>
                  <a:cubicBezTo>
                    <a:pt x="3" y="227"/>
                    <a:pt x="0" y="224"/>
                    <a:pt x="0" y="219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80" y="211"/>
                  </a:moveTo>
                  <a:lnTo>
                    <a:pt x="420" y="211"/>
                  </a:lnTo>
                  <a:cubicBezTo>
                    <a:pt x="424" y="211"/>
                    <a:pt x="428" y="215"/>
                    <a:pt x="428" y="219"/>
                  </a:cubicBezTo>
                  <a:cubicBezTo>
                    <a:pt x="428" y="224"/>
                    <a:pt x="424" y="227"/>
                    <a:pt x="420" y="227"/>
                  </a:cubicBezTo>
                  <a:lnTo>
                    <a:pt x="180" y="227"/>
                  </a:lnTo>
                  <a:cubicBezTo>
                    <a:pt x="176" y="227"/>
                    <a:pt x="172" y="224"/>
                    <a:pt x="172" y="219"/>
                  </a:cubicBezTo>
                  <a:cubicBezTo>
                    <a:pt x="172" y="215"/>
                    <a:pt x="176" y="211"/>
                    <a:pt x="180" y="211"/>
                  </a:cubicBezTo>
                  <a:close/>
                  <a:moveTo>
                    <a:pt x="564" y="211"/>
                  </a:moveTo>
                  <a:lnTo>
                    <a:pt x="804" y="211"/>
                  </a:lnTo>
                  <a:cubicBezTo>
                    <a:pt x="808" y="211"/>
                    <a:pt x="812" y="215"/>
                    <a:pt x="812" y="219"/>
                  </a:cubicBezTo>
                  <a:cubicBezTo>
                    <a:pt x="812" y="224"/>
                    <a:pt x="808" y="227"/>
                    <a:pt x="804" y="227"/>
                  </a:cubicBezTo>
                  <a:lnTo>
                    <a:pt x="564" y="227"/>
                  </a:lnTo>
                  <a:cubicBezTo>
                    <a:pt x="560" y="227"/>
                    <a:pt x="556" y="224"/>
                    <a:pt x="556" y="219"/>
                  </a:cubicBezTo>
                  <a:cubicBezTo>
                    <a:pt x="556" y="215"/>
                    <a:pt x="560" y="211"/>
                    <a:pt x="564" y="211"/>
                  </a:cubicBezTo>
                  <a:close/>
                  <a:moveTo>
                    <a:pt x="950" y="225"/>
                  </a:moveTo>
                  <a:lnTo>
                    <a:pt x="950" y="465"/>
                  </a:lnTo>
                  <a:cubicBezTo>
                    <a:pt x="950" y="470"/>
                    <a:pt x="946" y="473"/>
                    <a:pt x="942" y="473"/>
                  </a:cubicBezTo>
                  <a:cubicBezTo>
                    <a:pt x="937" y="473"/>
                    <a:pt x="934" y="470"/>
                    <a:pt x="934" y="465"/>
                  </a:cubicBezTo>
                  <a:lnTo>
                    <a:pt x="934" y="225"/>
                  </a:lnTo>
                  <a:cubicBezTo>
                    <a:pt x="934" y="221"/>
                    <a:pt x="937" y="217"/>
                    <a:pt x="942" y="217"/>
                  </a:cubicBezTo>
                  <a:cubicBezTo>
                    <a:pt x="946" y="217"/>
                    <a:pt x="950" y="221"/>
                    <a:pt x="950" y="225"/>
                  </a:cubicBezTo>
                  <a:close/>
                  <a:moveTo>
                    <a:pt x="950" y="609"/>
                  </a:moveTo>
                  <a:lnTo>
                    <a:pt x="950" y="623"/>
                  </a:lnTo>
                  <a:cubicBezTo>
                    <a:pt x="950" y="627"/>
                    <a:pt x="946" y="631"/>
                    <a:pt x="942" y="631"/>
                  </a:cubicBezTo>
                  <a:cubicBezTo>
                    <a:pt x="937" y="631"/>
                    <a:pt x="934" y="627"/>
                    <a:pt x="934" y="623"/>
                  </a:cubicBezTo>
                  <a:lnTo>
                    <a:pt x="934" y="609"/>
                  </a:lnTo>
                  <a:cubicBezTo>
                    <a:pt x="934" y="605"/>
                    <a:pt x="937" y="601"/>
                    <a:pt x="942" y="601"/>
                  </a:cubicBezTo>
                  <a:cubicBezTo>
                    <a:pt x="946" y="601"/>
                    <a:pt x="950" y="605"/>
                    <a:pt x="950" y="609"/>
                  </a:cubicBezTo>
                  <a:close/>
                </a:path>
              </a:pathLst>
            </a:custGeom>
            <a:solidFill>
              <a:schemeClr val="tx1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4" name="Freeform 68"/>
            <p:cNvSpPr>
              <a:spLocks/>
            </p:cNvSpPr>
            <p:nvPr/>
          </p:nvSpPr>
          <p:spPr bwMode="auto">
            <a:xfrm>
              <a:off x="4411" y="1929"/>
              <a:ext cx="132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132" y="105"/>
                </a:cxn>
                <a:cxn ang="0">
                  <a:pos x="66" y="0"/>
                </a:cxn>
                <a:cxn ang="0">
                  <a:pos x="0" y="105"/>
                </a:cxn>
              </a:cxnLst>
              <a:rect l="0" t="0" r="r" b="b"/>
              <a:pathLst>
                <a:path w="132" h="105">
                  <a:moveTo>
                    <a:pt x="0" y="105"/>
                  </a:moveTo>
                  <a:lnTo>
                    <a:pt x="132" y="105"/>
                  </a:lnTo>
                  <a:lnTo>
                    <a:pt x="66" y="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5" name="Freeform 69"/>
            <p:cNvSpPr>
              <a:spLocks/>
            </p:cNvSpPr>
            <p:nvPr/>
          </p:nvSpPr>
          <p:spPr bwMode="auto">
            <a:xfrm>
              <a:off x="4411" y="1929"/>
              <a:ext cx="132" cy="105"/>
            </a:xfrm>
            <a:custGeom>
              <a:avLst/>
              <a:gdLst/>
              <a:ahLst/>
              <a:cxnLst>
                <a:cxn ang="0">
                  <a:pos x="0" y="105"/>
                </a:cxn>
                <a:cxn ang="0">
                  <a:pos x="132" y="105"/>
                </a:cxn>
                <a:cxn ang="0">
                  <a:pos x="66" y="0"/>
                </a:cxn>
                <a:cxn ang="0">
                  <a:pos x="0" y="105"/>
                </a:cxn>
              </a:cxnLst>
              <a:rect l="0" t="0" r="r" b="b"/>
              <a:pathLst>
                <a:path w="132" h="105">
                  <a:moveTo>
                    <a:pt x="0" y="105"/>
                  </a:moveTo>
                  <a:lnTo>
                    <a:pt x="132" y="105"/>
                  </a:lnTo>
                  <a:lnTo>
                    <a:pt x="66" y="0"/>
                  </a:lnTo>
                  <a:lnTo>
                    <a:pt x="0" y="105"/>
                  </a:lnTo>
                  <a:close/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66" name="Freeform 70"/>
            <p:cNvSpPr>
              <a:spLocks noEditPoints="1"/>
            </p:cNvSpPr>
            <p:nvPr/>
          </p:nvSpPr>
          <p:spPr bwMode="auto">
            <a:xfrm>
              <a:off x="1684" y="1919"/>
              <a:ext cx="8" cy="375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73"/>
                </a:cxn>
                <a:cxn ang="0">
                  <a:pos x="8" y="681"/>
                </a:cxn>
                <a:cxn ang="0">
                  <a:pos x="0" y="673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</a:cxnLst>
              <a:rect l="0" t="0" r="r" b="b"/>
              <a:pathLst>
                <a:path w="16" h="681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3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3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3" y="512"/>
                    <a:pt x="8" y="512"/>
                  </a:cubicBezTo>
                  <a:cubicBezTo>
                    <a:pt x="4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73"/>
                  </a:lnTo>
                  <a:cubicBezTo>
                    <a:pt x="16" y="678"/>
                    <a:pt x="13" y="681"/>
                    <a:pt x="8" y="681"/>
                  </a:cubicBezTo>
                  <a:cubicBezTo>
                    <a:pt x="4" y="681"/>
                    <a:pt x="0" y="678"/>
                    <a:pt x="0" y="673"/>
                  </a:cubicBez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close/>
                </a:path>
              </a:pathLst>
            </a:custGeom>
            <a:solidFill>
              <a:srgbClr val="000000"/>
            </a:solidFill>
            <a:ln w="9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3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Bridge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2928926" y="714356"/>
            <a:ext cx="6215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142984"/>
            <a:ext cx="584967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Название и классификация паттерна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1712229"/>
            <a:ext cx="767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Компоновщик – паттерн, структурирующий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53109"/>
            <a:ext cx="19800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Назначение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789" y="3159625"/>
            <a:ext cx="77171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smtClean="0"/>
              <a:t>Компонует объекты в древовидные структуры для </a:t>
            </a:r>
            <a:endParaRPr lang="ru-RU" sz="2200" dirty="0" smtClean="0"/>
          </a:p>
          <a:p>
            <a:r>
              <a:rPr lang="ru-RU" sz="2200" smtClean="0"/>
              <a:t>представления иерархий часть-целое. Позволяет </a:t>
            </a:r>
            <a:endParaRPr lang="ru-RU" sz="2200" dirty="0" smtClean="0"/>
          </a:p>
          <a:p>
            <a:r>
              <a:rPr lang="ru-RU" sz="2200" smtClean="0"/>
              <a:t>клиентам единообразно трактовать индивидуальные</a:t>
            </a:r>
            <a:endParaRPr lang="ru-RU" sz="2200" dirty="0" smtClean="0"/>
          </a:p>
          <a:p>
            <a:r>
              <a:rPr lang="ru-RU" sz="2200" smtClean="0"/>
              <a:t>и составные объекты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Design patterns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0" y="142852"/>
            <a:ext cx="9144000" cy="8572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Composite</a:t>
            </a:r>
            <a:endParaRPr kumimoji="0" lang="ru-RU" sz="4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1191</TotalTime>
  <Words>1637</Words>
  <Application>Microsoft Office PowerPoint</Application>
  <PresentationFormat>On-screen Show (4:3)</PresentationFormat>
  <Paragraphs>762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Consolas</vt:lpstr>
      <vt:lpstr>Lucida Sans Unicode</vt:lpstr>
      <vt:lpstr>Verdana</vt:lpstr>
      <vt:lpstr>Wingdings 2</vt:lpstr>
      <vt:lpstr>Wingdings 3</vt:lpstr>
      <vt:lpstr>Открытая</vt:lpstr>
      <vt:lpstr>Design patterns</vt:lpstr>
      <vt:lpstr>Decorator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KronGD</dc:creator>
  <cp:lastModifiedBy>Kirill Surkov</cp:lastModifiedBy>
  <cp:revision>85</cp:revision>
  <dcterms:created xsi:type="dcterms:W3CDTF">2010-06-30T16:46:53Z</dcterms:created>
  <dcterms:modified xsi:type="dcterms:W3CDTF">2015-04-16T11:09:41Z</dcterms:modified>
</cp:coreProperties>
</file>